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3" r:id="rId2"/>
    <p:sldId id="274" r:id="rId3"/>
    <p:sldId id="280" r:id="rId4"/>
    <p:sldId id="281" r:id="rId5"/>
    <p:sldId id="283" r:id="rId6"/>
    <p:sldId id="292" r:id="rId7"/>
    <p:sldId id="275" r:id="rId8"/>
    <p:sldId id="276" r:id="rId9"/>
    <p:sldId id="285" r:id="rId10"/>
    <p:sldId id="286" r:id="rId11"/>
    <p:sldId id="289" r:id="rId12"/>
    <p:sldId id="290" r:id="rId13"/>
    <p:sldId id="279" r:id="rId14"/>
    <p:sldId id="266" r:id="rId15"/>
    <p:sldId id="272" r:id="rId16"/>
    <p:sldId id="278" r:id="rId17"/>
    <p:sldId id="291" r:id="rId18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0"/>
    </p:embeddedFont>
    <p:embeddedFont>
      <p:font typeface="12롯데마트드림Light" panose="02020603020101020101" pitchFamily="18" charset="-127"/>
      <p:regular r:id="rId21"/>
    </p:embeddedFont>
    <p:embeddedFont>
      <p:font typeface="12롯데마트드림Medium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0034"/>
    <a:srgbClr val="2D0E4D"/>
    <a:srgbClr val="FFE9AB"/>
    <a:srgbClr val="FC6E04"/>
    <a:srgbClr val="9ADEE2"/>
    <a:srgbClr val="2A0C48"/>
    <a:srgbClr val="230A3C"/>
    <a:srgbClr val="FFE699"/>
    <a:srgbClr val="2C0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46DD6-B205-4ECA-9302-42E7F09D390A}" v="53" dt="2020-06-17T00:29:14.613"/>
    <p1510:client id="{4B693193-23FC-69E3-0447-4A930CB36FDB}" v="108" dt="2020-06-14T08:16:41.641"/>
    <p1510:client id="{5E95034D-FF20-85FE-909C-C28D3770947A}" v="61" dt="2020-06-14T08:23:34.647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8" autoAdjust="0"/>
    <p:restoredTop sz="94660"/>
  </p:normalViewPr>
  <p:slideViewPr>
    <p:cSldViewPr snapToGrid="0">
      <p:cViewPr varScale="1">
        <p:scale>
          <a:sx n="65" d="100"/>
          <a:sy n="65" d="100"/>
        </p:scale>
        <p:origin x="18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76E59-A85E-4C37-9B14-2BCE726A0420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50539-9E1B-4347-B8C8-A2D42FDDA0C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51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C:\Users\LG\Desktop\&#52285;&#49444;\&#45448;4%20&#52629;&#49548;.mp4" TargetMode="External"/><Relationship Id="rId1" Type="http://schemas.openxmlformats.org/officeDocument/2006/relationships/video" Target="file:///C:\Users\LG\Desktop\&#52285;&#49444;\&#45285;&#53076;&#45824;&#51204;&#51137;.mp4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0">
            <a:extLst>
              <a:ext uri="{FF2B5EF4-FFF2-40B4-BE49-F238E27FC236}">
                <a16:creationId xmlns:a16="http://schemas.microsoft.com/office/drawing/2014/main" id="{2804A9C7-8CAB-40C0-A14B-9906C98EFEC5}"/>
              </a:ext>
            </a:extLst>
          </p:cNvPr>
          <p:cNvGrpSpPr/>
          <p:nvPr/>
        </p:nvGrpSpPr>
        <p:grpSpPr>
          <a:xfrm>
            <a:off x="3964922" y="1777538"/>
            <a:ext cx="4262156" cy="4455622"/>
            <a:chOff x="3975462" y="1644188"/>
            <a:chExt cx="4262156" cy="4455622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3975462" y="1644188"/>
              <a:ext cx="4262156" cy="4455622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3EAFD-6785-4465-B3C7-770B345ED1A8}"/>
                </a:ext>
              </a:extLst>
            </p:cNvPr>
            <p:cNvSpPr txBox="1"/>
            <p:nvPr/>
          </p:nvSpPr>
          <p:spPr>
            <a:xfrm>
              <a:off x="5005919" y="3030293"/>
              <a:ext cx="2201244" cy="2529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Viking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’s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Swing</a:t>
              </a:r>
              <a:endParaRPr lang="ko-KR" altLang="en-US" sz="6600" dirty="0">
                <a:solidFill>
                  <a:srgbClr val="FFEFF5"/>
                </a:solidFill>
                <a:effectLst>
                  <a:glow rad="127000">
                    <a:srgbClr val="FF0066">
                      <a:alpha val="50000"/>
                    </a:srgbClr>
                  </a:glo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3" name="그룹 19">
              <a:extLst>
                <a:ext uri="{FF2B5EF4-FFF2-40B4-BE49-F238E27FC236}">
                  <a16:creationId xmlns:a16="http://schemas.microsoft.com/office/drawing/2014/main" id="{AF50BB6D-9AC9-447C-BE0A-56E6E046AA87}"/>
                </a:ext>
              </a:extLst>
            </p:cNvPr>
            <p:cNvGrpSpPr/>
            <p:nvPr/>
          </p:nvGrpSpPr>
          <p:grpSpPr>
            <a:xfrm>
              <a:off x="5210695" y="2392638"/>
              <a:ext cx="1791689" cy="409055"/>
              <a:chOff x="5210695" y="2392638"/>
              <a:chExt cx="1791689" cy="409055"/>
            </a:xfrm>
          </p:grpSpPr>
          <p:sp>
            <p:nvSpPr>
              <p:cNvPr id="11" name="별: 꼭짓점 5개 10">
                <a:extLst>
                  <a:ext uri="{FF2B5EF4-FFF2-40B4-BE49-F238E27FC236}">
                    <a16:creationId xmlns:a16="http://schemas.microsoft.com/office/drawing/2014/main" id="{323CD1BD-1B84-41D3-9E22-C198B6F249BA}"/>
                  </a:ext>
                </a:extLst>
              </p:cNvPr>
              <p:cNvSpPr/>
              <p:nvPr/>
            </p:nvSpPr>
            <p:spPr>
              <a:xfrm>
                <a:off x="5210695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별: 꼭짓점 5개 13">
                <a:extLst>
                  <a:ext uri="{FF2B5EF4-FFF2-40B4-BE49-F238E27FC236}">
                    <a16:creationId xmlns:a16="http://schemas.microsoft.com/office/drawing/2014/main" id="{CE378782-01D5-4E15-9A46-6258D9DA948F}"/>
                  </a:ext>
                </a:extLst>
              </p:cNvPr>
              <p:cNvSpPr/>
              <p:nvPr/>
            </p:nvSpPr>
            <p:spPr>
              <a:xfrm>
                <a:off x="5902012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별: 꼭짓점 5개 14">
                <a:extLst>
                  <a:ext uri="{FF2B5EF4-FFF2-40B4-BE49-F238E27FC236}">
                    <a16:creationId xmlns:a16="http://schemas.microsoft.com/office/drawing/2014/main" id="{ECD1187B-3317-43DC-9378-C4F0B8304032}"/>
                  </a:ext>
                </a:extLst>
              </p:cNvPr>
              <p:cNvSpPr/>
              <p:nvPr/>
            </p:nvSpPr>
            <p:spPr>
              <a:xfrm>
                <a:off x="6593329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5050886" y="525236"/>
            <a:ext cx="2090228" cy="997648"/>
            <a:chOff x="5026724" y="391886"/>
            <a:chExt cx="2090228" cy="9976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518501" y="391886"/>
              <a:ext cx="1154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GAME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5344435" y="866314"/>
              <a:ext cx="1553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설계 </a:t>
              </a:r>
              <a:r>
                <a:rPr lang="en-US" altLang="ko-KR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05</a:t>
              </a:r>
              <a:r>
                <a:rPr lang="ko-KR" altLang="en-US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분반</a:t>
              </a:r>
              <a:endParaRPr lang="en-US" altLang="ko-KR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20190912 </a:t>
              </a:r>
              <a:r>
                <a:rPr lang="ko-KR" altLang="en-US" sz="14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좌민주</a:t>
              </a:r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5013849" y="603805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43141" y="612164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616E1F8-C76D-41D1-91B5-B033451B0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1651">
            <a:off x="1235753" y="2979184"/>
            <a:ext cx="1245268" cy="1245268"/>
          </a:xfrm>
          <a:prstGeom prst="rect">
            <a:avLst/>
          </a:prstGeom>
          <a:effectLst>
            <a:glow rad="101600">
              <a:srgbClr val="7030A0">
                <a:alpha val="30000"/>
              </a:srgbClr>
            </a:glo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4A2209B-0A32-4D02-B55D-88C49B2372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0444">
            <a:off x="9219882" y="4553447"/>
            <a:ext cx="1410612" cy="1410612"/>
          </a:xfrm>
          <a:prstGeom prst="rect">
            <a:avLst/>
          </a:prstGeom>
          <a:effectLst>
            <a:glow rad="101600">
              <a:srgbClr val="7030A0">
                <a:alpha val="30000"/>
              </a:srgbClr>
            </a:glo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BBB349F-7322-4420-821B-0977EBF96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4543">
            <a:off x="9042158" y="1133252"/>
            <a:ext cx="1288568" cy="1288568"/>
          </a:xfrm>
          <a:prstGeom prst="rect">
            <a:avLst/>
          </a:prstGeom>
          <a:effectLst>
            <a:glow rad="101600">
              <a:srgbClr val="7030A0">
                <a:alpha val="30000"/>
              </a:srgbClr>
            </a:glow>
          </a:effectLst>
        </p:spPr>
      </p:pic>
      <p:grpSp>
        <p:nvGrpSpPr>
          <p:cNvPr id="28" name="그룹 27"/>
          <p:cNvGrpSpPr/>
          <p:nvPr/>
        </p:nvGrpSpPr>
        <p:grpSpPr>
          <a:xfrm>
            <a:off x="3033342" y="167054"/>
            <a:ext cx="5776547" cy="6682147"/>
            <a:chOff x="3033342" y="167054"/>
            <a:chExt cx="5776547" cy="6682147"/>
          </a:xfrm>
        </p:grpSpPr>
        <p:sp>
          <p:nvSpPr>
            <p:cNvPr id="37" name="직사각형 36"/>
            <p:cNvSpPr/>
            <p:nvPr/>
          </p:nvSpPr>
          <p:spPr>
            <a:xfrm>
              <a:off x="3033342" y="167054"/>
              <a:ext cx="5776547" cy="6682147"/>
            </a:xfrm>
            <a:prstGeom prst="rect">
              <a:avLst/>
            </a:prstGeom>
            <a:solidFill>
              <a:srgbClr val="2800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21">
              <a:extLst>
                <a:ext uri="{FF2B5EF4-FFF2-40B4-BE49-F238E27FC236}">
                  <a16:creationId xmlns:a16="http://schemas.microsoft.com/office/drawing/2014/main" id="{CD0535E9-54C6-4FC6-A58F-613E94837212}"/>
                </a:ext>
              </a:extLst>
            </p:cNvPr>
            <p:cNvGrpSpPr/>
            <p:nvPr/>
          </p:nvGrpSpPr>
          <p:grpSpPr>
            <a:xfrm>
              <a:off x="4435422" y="1905629"/>
              <a:ext cx="2693717" cy="782205"/>
              <a:chOff x="5026724" y="391886"/>
              <a:chExt cx="2090228" cy="78220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F6A9BF-75AA-43B8-B549-5714939703BD}"/>
                  </a:ext>
                </a:extLst>
              </p:cNvPr>
              <p:cNvSpPr txBox="1"/>
              <p:nvPr/>
            </p:nvSpPr>
            <p:spPr>
              <a:xfrm>
                <a:off x="5292334" y="391886"/>
                <a:ext cx="16073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 smtClean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12롯데마트드림Light" panose="02020603020101020101" pitchFamily="18" charset="-127"/>
                    <a:ea typeface="12롯데마트드림Light" panose="02020603020101020101" pitchFamily="18" charset="-127"/>
                  </a:rPr>
                  <a:t>창의적 설계</a:t>
                </a:r>
                <a:endPara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92472B-7961-4F5B-9DB3-BD0C436E5750}"/>
                  </a:ext>
                </a:extLst>
              </p:cNvPr>
              <p:cNvSpPr txBox="1"/>
              <p:nvPr/>
            </p:nvSpPr>
            <p:spPr>
              <a:xfrm>
                <a:off x="6028884" y="86631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4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2D8456F8-A940-4B03-916D-BFD37D7BB879}"/>
                  </a:ext>
                </a:extLst>
              </p:cNvPr>
              <p:cNvSpPr/>
              <p:nvPr/>
            </p:nvSpPr>
            <p:spPr>
              <a:xfrm rot="5400000">
                <a:off x="5013849" y="603805"/>
                <a:ext cx="186686" cy="160936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BB319414-0F42-406D-95E0-37B266282613}"/>
                  </a:ext>
                </a:extLst>
              </p:cNvPr>
              <p:cNvSpPr/>
              <p:nvPr/>
            </p:nvSpPr>
            <p:spPr>
              <a:xfrm rot="16200000" flipH="1">
                <a:off x="6943141" y="612164"/>
                <a:ext cx="186686" cy="160936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4363681" y="2620736"/>
              <a:ext cx="3046026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20190912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좌민주</a:t>
              </a:r>
              <a:endParaRPr lang="en-US" altLang="ko-KR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algn="ctr"/>
              <a:endParaRPr lang="en-US" altLang="ko-KR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Term Project</a:t>
              </a:r>
            </a:p>
            <a:p>
              <a:pPr algn="ctr"/>
              <a:endParaRPr lang="en-US" altLang="ko-KR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10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279526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192809" y="391886"/>
              <a:ext cx="1806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797560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846" y="821301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추억의 놀이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추억 요소를 넣은 디자인적 창의성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70741" y="859013"/>
            <a:ext cx="6121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3. 2Players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협동게임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   -1P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게임을 </a:t>
            </a:r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2P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로 바꾼 대결 게임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285962" y="2270178"/>
            <a:ext cx="3590479" cy="3753457"/>
            <a:chOff x="1556549" y="2260847"/>
            <a:chExt cx="3590479" cy="3753457"/>
          </a:xfrm>
        </p:grpSpPr>
        <p:sp>
          <p:nvSpPr>
            <p:cNvPr id="13" name="자유형: 도형 6">
              <a:extLst>
                <a:ext uri="{FF2B5EF4-FFF2-40B4-BE49-F238E27FC236}">
                  <a16:creationId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1556549" y="2260847"/>
              <a:ext cx="3590479" cy="3753457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14938" y="3574272"/>
              <a:ext cx="2186817" cy="18158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추억 환기</a:t>
              </a:r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디자인 차별성</a:t>
              </a:r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 </a:t>
              </a:r>
              <a:endParaRPr lang="ko-KR" altLang="en-US" sz="28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094344" y="2234330"/>
            <a:ext cx="3633258" cy="3798177"/>
            <a:chOff x="6702458" y="2252991"/>
            <a:chExt cx="3633258" cy="3798177"/>
          </a:xfrm>
        </p:grpSpPr>
        <p:sp>
          <p:nvSpPr>
            <p:cNvPr id="20" name="자유형: 도형 6">
              <a:extLst>
                <a:ext uri="{FF2B5EF4-FFF2-40B4-BE49-F238E27FC236}">
                  <a16:creationId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6702458" y="2252991"/>
              <a:ext cx="3633258" cy="3798177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387918" y="3567149"/>
              <a:ext cx="238019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협동심</a:t>
              </a:r>
              <a:r>
                <a:rPr lang="en-US" altLang="ko-KR" sz="2800" dirty="0" smtClean="0">
                  <a:latin typeface="12롯데마트드림Medium" pitchFamily="18" charset="-127"/>
                  <a:ea typeface="12롯데마트드림Medium" pitchFamily="18" charset="-127"/>
                </a:rPr>
                <a:t>, </a:t>
              </a:r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유대감</a:t>
              </a:r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  <a:p>
              <a:pPr algn="ctr"/>
              <a:r>
                <a:rPr lang="ko-KR" altLang="en-US" sz="2800" dirty="0" smtClean="0">
                  <a:latin typeface="12롯데마트드림Medium" pitchFamily="18" charset="-127"/>
                  <a:ea typeface="12롯데마트드림Medium" pitchFamily="18" charset="-127"/>
                </a:rPr>
                <a:t>결합된 게임에 합동 플레이 </a:t>
              </a:r>
              <a:endParaRPr lang="en-US" altLang="ko-KR" sz="2800" dirty="0" smtClean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851386" y="3502347"/>
            <a:ext cx="22685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 smtClean="0">
                <a:latin typeface="12롯데마트드림Medium" pitchFamily="18" charset="-127"/>
                <a:ea typeface="12롯데마트드림Medium" pitchFamily="18" charset="-127"/>
              </a:rPr>
              <a:t>사용자에게</a:t>
            </a:r>
            <a:endParaRPr lang="en-US" altLang="ko-KR" sz="3600" dirty="0" smtClean="0">
              <a:latin typeface="12롯데마트드림Medium" pitchFamily="18" charset="-127"/>
              <a:ea typeface="12롯데마트드림Medium" pitchFamily="18" charset="-127"/>
            </a:endParaRPr>
          </a:p>
          <a:p>
            <a:pPr algn="ctr"/>
            <a:r>
              <a:rPr lang="ko-KR" altLang="en-US" sz="3600" dirty="0" smtClean="0">
                <a:latin typeface="12롯데마트드림Medium" pitchFamily="18" charset="-127"/>
                <a:ea typeface="12롯데마트드림Medium" pitchFamily="18" charset="-127"/>
              </a:rPr>
              <a:t>재미 전달</a:t>
            </a:r>
            <a:endParaRPr lang="en-US" altLang="ko-KR" sz="3600" dirty="0" smtClean="0">
              <a:latin typeface="12롯데마트드림Medium" pitchFamily="18" charset="-127"/>
              <a:ea typeface="12롯데마트드림Medium" pitchFamily="18" charset="-127"/>
            </a:endParaRPr>
          </a:p>
          <a:p>
            <a:pPr algn="ctr"/>
            <a:r>
              <a:rPr lang="ko-KR" altLang="en-US" sz="3600" dirty="0" smtClean="0">
                <a:latin typeface="12롯데마트드림Medium" pitchFamily="18" charset="-127"/>
                <a:ea typeface="12롯데마트드림Medium" pitchFamily="18" charset="-127"/>
              </a:rPr>
              <a:t> 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209256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177730" y="391886"/>
              <a:ext cx="18365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574114" y="1180286"/>
            <a:ext cx="3146759" cy="4090913"/>
            <a:chOff x="3402623" y="-200264"/>
            <a:chExt cx="4659923" cy="6727612"/>
          </a:xfrm>
        </p:grpSpPr>
        <p:pic>
          <p:nvPicPr>
            <p:cNvPr id="19" name="그림 5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F104438-BBA2-4398-A35C-9A81F560E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7160" t="40664" r="81055" b="31818"/>
            <a:stretch/>
          </p:blipFill>
          <p:spPr>
            <a:xfrm>
              <a:off x="3411416" y="-200264"/>
              <a:ext cx="4642338" cy="6145275"/>
            </a:xfrm>
            <a:prstGeom prst="rect">
              <a:avLst/>
            </a:prstGeom>
          </p:spPr>
        </p:pic>
        <p:pic>
          <p:nvPicPr>
            <p:cNvPr id="20" name="Picture 2" descr="할짓 없으니 제가하는 리세마라법 적어보기 - : 냥코대전쟁 헝그리앱 ..."/>
            <p:cNvPicPr>
              <a:picLocks noChangeAspect="1" noChangeArrowheads="1"/>
            </p:cNvPicPr>
            <p:nvPr/>
          </p:nvPicPr>
          <p:blipFill>
            <a:blip r:embed="rId3" cstate="print"/>
            <a:srcRect l="15319" t="34994" r="15345"/>
            <a:stretch>
              <a:fillRect/>
            </a:stretch>
          </p:blipFill>
          <p:spPr bwMode="auto">
            <a:xfrm>
              <a:off x="3402623" y="4072037"/>
              <a:ext cx="4659923" cy="2455311"/>
            </a:xfrm>
            <a:prstGeom prst="rect">
              <a:avLst/>
            </a:prstGeom>
            <a:noFill/>
          </p:spPr>
        </p:pic>
      </p:grpSp>
      <p:grpSp>
        <p:nvGrpSpPr>
          <p:cNvPr id="21" name="그룹 20"/>
          <p:cNvGrpSpPr/>
          <p:nvPr/>
        </p:nvGrpSpPr>
        <p:grpSpPr>
          <a:xfrm>
            <a:off x="1019893" y="1359530"/>
            <a:ext cx="6029202" cy="3333748"/>
            <a:chOff x="709016" y="1826081"/>
            <a:chExt cx="5472332" cy="3025836"/>
          </a:xfrm>
        </p:grpSpPr>
        <p:grpSp>
          <p:nvGrpSpPr>
            <p:cNvPr id="22" name="그룹 19"/>
            <p:cNvGrpSpPr/>
            <p:nvPr/>
          </p:nvGrpSpPr>
          <p:grpSpPr>
            <a:xfrm>
              <a:off x="1309397" y="2752532"/>
              <a:ext cx="1321838" cy="2099385"/>
              <a:chOff x="1085462" y="1754156"/>
              <a:chExt cx="1321838" cy="2099385"/>
            </a:xfrm>
          </p:grpSpPr>
          <p:grpSp>
            <p:nvGrpSpPr>
              <p:cNvPr id="43" name="그룹 16"/>
              <p:cNvGrpSpPr/>
              <p:nvPr/>
            </p:nvGrpSpPr>
            <p:grpSpPr>
              <a:xfrm>
                <a:off x="1085462" y="1754156"/>
                <a:ext cx="1321838" cy="2099385"/>
                <a:chOff x="1085462" y="1754156"/>
                <a:chExt cx="1321838" cy="2099385"/>
              </a:xfrm>
            </p:grpSpPr>
            <p:grpSp>
              <p:nvGrpSpPr>
                <p:cNvPr id="46" name="그룹 9"/>
                <p:cNvGrpSpPr/>
                <p:nvPr/>
              </p:nvGrpSpPr>
              <p:grpSpPr>
                <a:xfrm>
                  <a:off x="1483567" y="1754156"/>
                  <a:ext cx="559836" cy="559836"/>
                  <a:chOff x="755780" y="1810139"/>
                  <a:chExt cx="559836" cy="559836"/>
                </a:xfrm>
              </p:grpSpPr>
              <p:sp>
                <p:nvSpPr>
                  <p:cNvPr id="51" name="타원 7"/>
                  <p:cNvSpPr/>
                  <p:nvPr/>
                </p:nvSpPr>
                <p:spPr>
                  <a:xfrm>
                    <a:off x="755780" y="1810139"/>
                    <a:ext cx="559836" cy="5598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39700" h="139700" prst="divo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886408" y="1940767"/>
                    <a:ext cx="307910" cy="27058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47" name="직선 연결선 46"/>
                <p:cNvCxnSpPr/>
                <p:nvPr/>
              </p:nvCxnSpPr>
              <p:spPr>
                <a:xfrm>
                  <a:off x="1483567" y="2034074"/>
                  <a:ext cx="0" cy="7931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>
                  <a:off x="2046514" y="2037184"/>
                  <a:ext cx="0" cy="1194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1679511" y="3153745"/>
                  <a:ext cx="727789" cy="699796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대기</a:t>
                  </a:r>
                  <a:endParaRPr lang="en-US" altLang="ko-KR" dirty="0" smtClean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시간</a:t>
                  </a:r>
                  <a:endParaRPr lang="ko-KR" altLang="en-US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</p:txBody>
            </p:sp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1085462" y="2438398"/>
                  <a:ext cx="727789" cy="699796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재미</a:t>
                  </a:r>
                  <a:endParaRPr lang="ko-KR" altLang="en-US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</p:txBody>
            </p:sp>
          </p:grpSp>
          <p:sp>
            <p:nvSpPr>
              <p:cNvPr id="44" name="아래쪽 화살표 43"/>
              <p:cNvSpPr/>
              <p:nvPr/>
            </p:nvSpPr>
            <p:spPr>
              <a:xfrm flipV="1">
                <a:off x="1212980" y="2043404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>
                <a:off x="2093167" y="2792963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0"/>
            <p:cNvGrpSpPr/>
            <p:nvPr/>
          </p:nvGrpSpPr>
          <p:grpSpPr>
            <a:xfrm>
              <a:off x="3785118" y="3035560"/>
              <a:ext cx="1452472" cy="1399560"/>
              <a:chOff x="1038807" y="1754156"/>
              <a:chExt cx="1452472" cy="1399560"/>
            </a:xfrm>
          </p:grpSpPr>
          <p:grpSp>
            <p:nvGrpSpPr>
              <p:cNvPr id="28" name="그룹 16"/>
              <p:cNvGrpSpPr/>
              <p:nvPr/>
            </p:nvGrpSpPr>
            <p:grpSpPr>
              <a:xfrm>
                <a:off x="1038807" y="1754156"/>
                <a:ext cx="1452472" cy="1399560"/>
                <a:chOff x="1038807" y="1754156"/>
                <a:chExt cx="1452472" cy="1399560"/>
              </a:xfrm>
            </p:grpSpPr>
            <p:grpSp>
              <p:nvGrpSpPr>
                <p:cNvPr id="36" name="그룹 9"/>
                <p:cNvGrpSpPr/>
                <p:nvPr/>
              </p:nvGrpSpPr>
              <p:grpSpPr>
                <a:xfrm>
                  <a:off x="1483567" y="1754156"/>
                  <a:ext cx="559836" cy="559836"/>
                  <a:chOff x="755780" y="1810139"/>
                  <a:chExt cx="559836" cy="559836"/>
                </a:xfrm>
              </p:grpSpPr>
              <p:sp>
                <p:nvSpPr>
                  <p:cNvPr id="41" name="타원 40"/>
                  <p:cNvSpPr/>
                  <p:nvPr/>
                </p:nvSpPr>
                <p:spPr>
                  <a:xfrm>
                    <a:off x="755780" y="1810139"/>
                    <a:ext cx="559836" cy="55983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39700" h="139700" prst="divot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41"/>
                  <p:cNvSpPr/>
                  <p:nvPr/>
                </p:nvSpPr>
                <p:spPr>
                  <a:xfrm>
                    <a:off x="886408" y="1940767"/>
                    <a:ext cx="307910" cy="270588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37" name="직선 연결선 36"/>
                <p:cNvCxnSpPr>
                  <a:stCxn id="41" idx="2"/>
                </p:cNvCxnSpPr>
                <p:nvPr/>
              </p:nvCxnSpPr>
              <p:spPr>
                <a:xfrm>
                  <a:off x="1483567" y="2034074"/>
                  <a:ext cx="0" cy="7931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2046514" y="2037184"/>
                  <a:ext cx="0" cy="5629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1763490" y="2453920"/>
                  <a:ext cx="727789" cy="699796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대기</a:t>
                  </a:r>
                  <a:endParaRPr lang="en-US" altLang="ko-KR" dirty="0" smtClean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시간</a:t>
                  </a:r>
                  <a:endParaRPr lang="ko-KR" altLang="en-US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</p:txBody>
            </p:sp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1038807" y="2438398"/>
                  <a:ext cx="727789" cy="699796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  <a:latin typeface="12롯데마트드림Bold" pitchFamily="18" charset="-127"/>
                      <a:ea typeface="12롯데마트드림Bold" pitchFamily="18" charset="-127"/>
                    </a:rPr>
                    <a:t>재미</a:t>
                  </a:r>
                  <a:endParaRPr lang="ko-KR" altLang="en-US" dirty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endParaRPr>
                </a:p>
              </p:txBody>
            </p:sp>
          </p:grpSp>
          <p:sp>
            <p:nvSpPr>
              <p:cNvPr id="30" name="아래쪽 화살표 29"/>
              <p:cNvSpPr/>
              <p:nvPr/>
            </p:nvSpPr>
            <p:spPr>
              <a:xfrm flipV="1">
                <a:off x="1212980" y="2043404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아래쪽 화살표 34"/>
              <p:cNvSpPr/>
              <p:nvPr/>
            </p:nvSpPr>
            <p:spPr>
              <a:xfrm flipV="1">
                <a:off x="2121160" y="2065175"/>
                <a:ext cx="195942" cy="289249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6" name="직선 화살표 연결선 25"/>
            <p:cNvCxnSpPr/>
            <p:nvPr/>
          </p:nvCxnSpPr>
          <p:spPr>
            <a:xfrm>
              <a:off x="2967135" y="3676261"/>
              <a:ext cx="53184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709016" y="1826081"/>
              <a:ext cx="54723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latin typeface="12롯데마트드림Medium" pitchFamily="18" charset="-127"/>
                  <a:ea typeface="12롯데마트드림Medium" pitchFamily="18" charset="-127"/>
                </a:rPr>
                <a:t>Deriving Ideas for solving shortcomings</a:t>
              </a:r>
            </a:p>
            <a:p>
              <a:pPr algn="ctr"/>
              <a:r>
                <a:rPr lang="en-US" altLang="ko-KR" sz="2400" dirty="0" smtClean="0">
                  <a:latin typeface="12롯데마트드림Medium" pitchFamily="18" charset="-127"/>
                  <a:ea typeface="12롯데마트드림Medium" pitchFamily="18" charset="-127"/>
                </a:rPr>
                <a:t>“</a:t>
              </a:r>
              <a:r>
                <a:rPr lang="ko-KR" altLang="en-US" sz="2400" dirty="0" smtClean="0">
                  <a:latin typeface="12롯데마트드림Medium" pitchFamily="18" charset="-127"/>
                  <a:ea typeface="12롯데마트드림Medium" pitchFamily="18" charset="-127"/>
                </a:rPr>
                <a:t>약점 보충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”</a:t>
              </a:r>
              <a:endParaRPr lang="ko-KR" altLang="en-US" dirty="0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838130" y="5535851"/>
            <a:ext cx="8462865" cy="1107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원인</a:t>
            </a:r>
            <a:r>
              <a:rPr lang="en-US" altLang="ko-KR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두 게임에서 필수적인 기다리는 시간이</a:t>
            </a:r>
            <a:r>
              <a:rPr lang="en-US" altLang="ko-KR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  <a:p>
            <a:pPr algn="ctr"/>
            <a:r>
              <a:rPr lang="ko-KR" altLang="en-US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해결</a:t>
            </a:r>
            <a:r>
              <a:rPr lang="en-US" altLang="ko-KR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sz="2400" u="sng" dirty="0" smtClean="0">
                <a:solidFill>
                  <a:schemeClr val="tx1"/>
                </a:solidFill>
                <a:latin typeface="12롯데마트드림Light" pitchFamily="18" charset="-127"/>
                <a:ea typeface="12롯데마트드림Light" pitchFamily="18" charset="-127"/>
              </a:rPr>
              <a:t>두 게임을 결합해 대기 시간을 없애 게임의 긴장도를 높임</a:t>
            </a:r>
            <a:endParaRPr lang="ko-KR" altLang="en-US" sz="2400" u="sng" dirty="0">
              <a:solidFill>
                <a:schemeClr val="tx1"/>
              </a:solidFill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439746" y="87920"/>
            <a:ext cx="2476173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96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25"/>
          <p:cNvGrpSpPr/>
          <p:nvPr/>
        </p:nvGrpSpPr>
        <p:grpSpPr>
          <a:xfrm>
            <a:off x="656483" y="1493779"/>
            <a:ext cx="5602077" cy="4860053"/>
            <a:chOff x="5360466" y="1511560"/>
            <a:chExt cx="4836431" cy="2611447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1912" t="9459" r="47353" b="52157"/>
            <a:stretch>
              <a:fillRect/>
            </a:stretch>
          </p:blipFill>
          <p:spPr bwMode="auto">
            <a:xfrm>
              <a:off x="5360466" y="1511560"/>
              <a:ext cx="4819232" cy="2611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8841" t="21470" r="41527" b="49822"/>
            <a:stretch>
              <a:fillRect/>
            </a:stretch>
          </p:blipFill>
          <p:spPr bwMode="auto">
            <a:xfrm>
              <a:off x="5364920" y="1520890"/>
              <a:ext cx="4831977" cy="1968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직사각형 26"/>
          <p:cNvSpPr/>
          <p:nvPr/>
        </p:nvSpPr>
        <p:spPr>
          <a:xfrm>
            <a:off x="3076636" y="206494"/>
            <a:ext cx="546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그네를 타고 펼쳐지는 대결 구도 아래 적군 기지를 파괴하자</a:t>
            </a:r>
            <a:endParaRPr lang="ko-KR" altLang="en-US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766560" y="5466080"/>
            <a:ext cx="4968240" cy="853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원래 구현 의도</a:t>
            </a:r>
            <a:r>
              <a:rPr lang="en-US" altLang="ko-KR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: </a:t>
            </a:r>
            <a:r>
              <a:rPr lang="ko-KR" altLang="en-US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그네 운동</a:t>
            </a:r>
            <a:endParaRPr lang="en-US" altLang="ko-KR" sz="2800" dirty="0" smtClean="0">
              <a:solidFill>
                <a:schemeClr val="tx1"/>
              </a:solidFill>
              <a:latin typeface="12롯데마트드림Bold" pitchFamily="18" charset="-127"/>
              <a:ea typeface="12롯데마트드림Bold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실제 구현</a:t>
            </a:r>
            <a:r>
              <a:rPr lang="en-US" altLang="ko-KR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: </a:t>
            </a:r>
            <a:r>
              <a:rPr lang="ko-KR" altLang="en-US" sz="2800" dirty="0" smtClean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rPr>
              <a:t>좌우 운동으로 표현</a:t>
            </a:r>
            <a:endParaRPr lang="en-US" altLang="ko-KR" sz="2800" dirty="0" smtClean="0">
              <a:solidFill>
                <a:schemeClr val="tx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766560" y="1940560"/>
            <a:ext cx="4028886" cy="3005057"/>
            <a:chOff x="6827520" y="1889760"/>
            <a:chExt cx="4028886" cy="3005057"/>
          </a:xfrm>
        </p:grpSpPr>
        <p:grpSp>
          <p:nvGrpSpPr>
            <p:cNvPr id="39" name="그룹 38"/>
            <p:cNvGrpSpPr/>
            <p:nvPr/>
          </p:nvGrpSpPr>
          <p:grpSpPr>
            <a:xfrm>
              <a:off x="7085363" y="2368435"/>
              <a:ext cx="3771043" cy="2526382"/>
              <a:chOff x="7308883" y="661555"/>
              <a:chExt cx="3771043" cy="2526382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08883" y="661555"/>
                <a:ext cx="1216579" cy="2526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5" name="그룹 26"/>
              <p:cNvGrpSpPr/>
              <p:nvPr/>
            </p:nvGrpSpPr>
            <p:grpSpPr>
              <a:xfrm>
                <a:off x="8767292" y="856472"/>
                <a:ext cx="2312634" cy="2293128"/>
                <a:chOff x="9608373" y="4428183"/>
                <a:chExt cx="2312634" cy="2293128"/>
              </a:xfrm>
            </p:grpSpPr>
            <p:pic>
              <p:nvPicPr>
                <p:cNvPr id="37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9742734" y="4822902"/>
                  <a:ext cx="2178273" cy="18984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8" name="직사각형 37"/>
                <p:cNvSpPr/>
                <p:nvPr/>
              </p:nvSpPr>
              <p:spPr>
                <a:xfrm>
                  <a:off x="9608373" y="4428183"/>
                  <a:ext cx="9989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 err="1" smtClean="0">
                      <a:latin typeface="12롯데마트드림Medium" pitchFamily="18" charset="-127"/>
                      <a:ea typeface="12롯데마트드림Medium" pitchFamily="18" charset="-127"/>
                    </a:rPr>
                    <a:t>날아차기</a:t>
                  </a:r>
                  <a:endParaRPr lang="en-US" altLang="ko-KR" dirty="0" smtClean="0">
                    <a:latin typeface="12롯데마트드림Medium" pitchFamily="18" charset="-127"/>
                    <a:ea typeface="12롯데마트드림Medium" pitchFamily="18" charset="-127"/>
                  </a:endParaRPr>
                </a:p>
              </p:txBody>
            </p:sp>
          </p:grpSp>
        </p:grpSp>
        <p:sp>
          <p:nvSpPr>
            <p:cNvPr id="41" name="도넛 40"/>
            <p:cNvSpPr/>
            <p:nvPr/>
          </p:nvSpPr>
          <p:spPr>
            <a:xfrm>
              <a:off x="6827520" y="1889760"/>
              <a:ext cx="640080" cy="609600"/>
            </a:xfrm>
            <a:prstGeom prst="donu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037016" y="1917685"/>
            <a:ext cx="4276722" cy="3304555"/>
            <a:chOff x="7037016" y="1917685"/>
            <a:chExt cx="4276722" cy="3304555"/>
          </a:xfrm>
        </p:grpSpPr>
        <p:grpSp>
          <p:nvGrpSpPr>
            <p:cNvPr id="40" name="그룹 39"/>
            <p:cNvGrpSpPr/>
            <p:nvPr/>
          </p:nvGrpSpPr>
          <p:grpSpPr>
            <a:xfrm>
              <a:off x="7158552" y="2618817"/>
              <a:ext cx="4155186" cy="2603423"/>
              <a:chOff x="7290632" y="3029036"/>
              <a:chExt cx="4155186" cy="2603423"/>
            </a:xfrm>
          </p:grpSpPr>
          <p:grpSp>
            <p:nvGrpSpPr>
              <p:cNvPr id="14" name="그룹 28"/>
              <p:cNvGrpSpPr/>
              <p:nvPr/>
            </p:nvGrpSpPr>
            <p:grpSpPr>
              <a:xfrm>
                <a:off x="7290632" y="3029036"/>
                <a:ext cx="1271502" cy="2593215"/>
                <a:chOff x="8412737" y="4076249"/>
                <a:chExt cx="1271502" cy="2593215"/>
              </a:xfrm>
            </p:grpSpPr>
            <p:pic>
              <p:nvPicPr>
                <p:cNvPr id="16" name="Picture 5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8526805" y="4433871"/>
                  <a:ext cx="1005768" cy="22355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8412737" y="4076249"/>
                  <a:ext cx="12715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 smtClean="0">
                      <a:latin typeface="12롯데마트드림Medium" pitchFamily="18" charset="-127"/>
                      <a:ea typeface="12롯데마트드림Medium" pitchFamily="18" charset="-127"/>
                    </a:rPr>
                    <a:t>꽈배기 공격</a:t>
                  </a:r>
                  <a:endParaRPr lang="en-US" altLang="ko-KR" dirty="0" smtClean="0">
                    <a:latin typeface="12롯데마트드림Medium" pitchFamily="18" charset="-127"/>
                    <a:ea typeface="12롯데마트드림Medium" pitchFamily="18" charset="-127"/>
                  </a:endParaRPr>
                </a:p>
              </p:txBody>
            </p:sp>
          </p:grpSp>
          <p:grpSp>
            <p:nvGrpSpPr>
              <p:cNvPr id="19" name="그룹 25"/>
              <p:cNvGrpSpPr/>
              <p:nvPr/>
            </p:nvGrpSpPr>
            <p:grpSpPr>
              <a:xfrm>
                <a:off x="8652734" y="3583438"/>
                <a:ext cx="2793084" cy="2049021"/>
                <a:chOff x="9320361" y="2761210"/>
                <a:chExt cx="2793084" cy="2049021"/>
              </a:xfrm>
            </p:grpSpPr>
            <p:pic>
              <p:nvPicPr>
                <p:cNvPr id="21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t="7940"/>
                <a:stretch>
                  <a:fillRect/>
                </a:stretch>
              </p:blipFill>
              <p:spPr bwMode="auto">
                <a:xfrm>
                  <a:off x="9320361" y="2790333"/>
                  <a:ext cx="2793084" cy="2019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9487396" y="2761210"/>
                  <a:ext cx="9989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 err="1" smtClean="0">
                      <a:latin typeface="12롯데마트드림Medium" pitchFamily="18" charset="-127"/>
                      <a:ea typeface="12롯데마트드림Medium" pitchFamily="18" charset="-127"/>
                    </a:rPr>
                    <a:t>바닥차기</a:t>
                  </a:r>
                  <a:endParaRPr lang="en-US" altLang="ko-KR" dirty="0" smtClean="0">
                    <a:latin typeface="12롯데마트드림Medium" pitchFamily="18" charset="-127"/>
                    <a:ea typeface="12롯데마트드림Medium" pitchFamily="18" charset="-127"/>
                  </a:endParaRPr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7037016" y="1917685"/>
              <a:ext cx="149493" cy="718776"/>
              <a:chOff x="6854136" y="1663685"/>
              <a:chExt cx="149493" cy="718776"/>
            </a:xfrm>
          </p:grpSpPr>
          <p:sp>
            <p:nvSpPr>
              <p:cNvPr id="43" name="직사각형 42"/>
              <p:cNvSpPr/>
              <p:nvPr/>
            </p:nvSpPr>
            <p:spPr>
              <a:xfrm rot="2775662">
                <a:off x="6574575" y="1943246"/>
                <a:ext cx="708616" cy="1494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7597239">
                <a:off x="6574575" y="1953406"/>
                <a:ext cx="708616" cy="14949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439746" y="87920"/>
            <a:ext cx="2486333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96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132080" y="965200"/>
            <a:ext cx="11109960" cy="5892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스토리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그네를 타고 펼쳐지는 대결 구도 아래 적군 기지를 파괴하자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게임 방식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 smtClean="0">
                <a:latin typeface="12롯데마트드림Light" pitchFamily="18" charset="-127"/>
                <a:ea typeface="12롯데마트드림Light" pitchFamily="18" charset="-127"/>
              </a:rPr>
              <a:t>Player1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평상시 그네를 타고 있을 때는 날아오는 보스의 공격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피하기</a:t>
            </a: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보스와 만날 때 방어하기</a:t>
            </a: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실패하면 체력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-1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Player2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그네에서 내려와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ground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에서 적군 캐릭터를 무찌름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, 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적군 체력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제한 시간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8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초 전에 그네에 다시 올라타야 함</a:t>
            </a: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  제한시간이 지나면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ground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에서 강제 후퇴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&amp; 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체력 </a:t>
            </a: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-1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dirty="0" smtClean="0">
                <a:latin typeface="12롯데마트드림Light" pitchFamily="18" charset="-127"/>
                <a:ea typeface="12롯데마트드림Light" pitchFamily="18" charset="-127"/>
              </a:rPr>
              <a:t>-F12 </a:t>
            </a:r>
            <a:r>
              <a:rPr lang="ko-KR" altLang="en-US" sz="2800" dirty="0" smtClean="0">
                <a:latin typeface="12롯데마트드림Light" pitchFamily="18" charset="-127"/>
                <a:ea typeface="12롯데마트드림Light" pitchFamily="18" charset="-127"/>
              </a:rPr>
              <a:t>버튼을 눌러 아군 캐릭터를 소환</a:t>
            </a:r>
            <a:endParaRPr lang="en-US" altLang="ko-KR" sz="28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199120" y="812800"/>
            <a:ext cx="3992880" cy="3444413"/>
            <a:chOff x="5360466" y="1511560"/>
            <a:chExt cx="4836431" cy="2611447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1912" t="9459" r="47353" b="52157"/>
            <a:stretch>
              <a:fillRect/>
            </a:stretch>
          </p:blipFill>
          <p:spPr bwMode="auto">
            <a:xfrm>
              <a:off x="5360466" y="1511560"/>
              <a:ext cx="4819232" cy="2611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8841" t="21470" r="41527" b="49822"/>
            <a:stretch>
              <a:fillRect/>
            </a:stretch>
          </p:blipFill>
          <p:spPr bwMode="auto">
            <a:xfrm>
              <a:off x="5364920" y="1520890"/>
              <a:ext cx="4831977" cy="1968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직사각형 26"/>
          <p:cNvSpPr/>
          <p:nvPr/>
        </p:nvSpPr>
        <p:spPr>
          <a:xfrm>
            <a:off x="3076636" y="206494"/>
            <a:ext cx="546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그네를 타고 펼쳐지는 대결 구도 아래 적군 기지를 파괴하자</a:t>
            </a:r>
            <a:endParaRPr lang="ko-KR" altLang="en-US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88A8BA-055E-4313-AB10-129848431449}"/>
              </a:ext>
            </a:extLst>
          </p:cNvPr>
          <p:cNvSpPr/>
          <p:nvPr/>
        </p:nvSpPr>
        <p:spPr>
          <a:xfrm>
            <a:off x="1053186" y="1138217"/>
            <a:ext cx="10016287" cy="5719783"/>
          </a:xfrm>
          <a:prstGeom prst="rect">
            <a:avLst/>
          </a:prstGeom>
          <a:solidFill>
            <a:srgbClr val="2A0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7FB818-40C1-416B-8167-218151317137}"/>
              </a:ext>
            </a:extLst>
          </p:cNvPr>
          <p:cNvSpPr/>
          <p:nvPr/>
        </p:nvSpPr>
        <p:spPr>
          <a:xfrm>
            <a:off x="2737144" y="1138219"/>
            <a:ext cx="6725498" cy="4409727"/>
          </a:xfrm>
          <a:prstGeom prst="rect">
            <a:avLst/>
          </a:prstGeom>
          <a:solidFill>
            <a:srgbClr val="FFE9AB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0227" y="5477609"/>
            <a:ext cx="10040816" cy="119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432"/>
          <p:cNvGrpSpPr/>
          <p:nvPr/>
        </p:nvGrpSpPr>
        <p:grpSpPr>
          <a:xfrm>
            <a:off x="9113640" y="4971574"/>
            <a:ext cx="1985963" cy="744538"/>
            <a:chOff x="7107237" y="1745826"/>
            <a:chExt cx="1985963" cy="744538"/>
          </a:xfrm>
        </p:grpSpPr>
        <p:sp>
          <p:nvSpPr>
            <p:cNvPr id="14" name="Freeform 300"/>
            <p:cNvSpPr>
              <a:spLocks/>
            </p:cNvSpPr>
            <p:nvPr/>
          </p:nvSpPr>
          <p:spPr bwMode="auto">
            <a:xfrm>
              <a:off x="8113712" y="2457026"/>
              <a:ext cx="606425" cy="33338"/>
            </a:xfrm>
            <a:custGeom>
              <a:avLst/>
              <a:gdLst>
                <a:gd name="T0" fmla="*/ 196 w 202"/>
                <a:gd name="T1" fmla="*/ 0 h 11"/>
                <a:gd name="T2" fmla="*/ 12 w 202"/>
                <a:gd name="T3" fmla="*/ 0 h 11"/>
                <a:gd name="T4" fmla="*/ 2 w 202"/>
                <a:gd name="T5" fmla="*/ 9 h 11"/>
                <a:gd name="T6" fmla="*/ 0 w 202"/>
                <a:gd name="T7" fmla="*/ 11 h 11"/>
                <a:gd name="T8" fmla="*/ 202 w 202"/>
                <a:gd name="T9" fmla="*/ 11 h 11"/>
                <a:gd name="T10" fmla="*/ 196 w 20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1">
                  <a:moveTo>
                    <a:pt x="19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3"/>
                    <a:pt x="5" y="6"/>
                    <a:pt x="2" y="9"/>
                  </a:cubicBezTo>
                  <a:cubicBezTo>
                    <a:pt x="2" y="10"/>
                    <a:pt x="1" y="11"/>
                    <a:pt x="0" y="11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0" y="8"/>
                    <a:pt x="198" y="4"/>
                    <a:pt x="196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" name="그룹 1419"/>
            <p:cNvGrpSpPr/>
            <p:nvPr/>
          </p:nvGrpSpPr>
          <p:grpSpPr>
            <a:xfrm>
              <a:off x="7107237" y="1745826"/>
              <a:ext cx="1985963" cy="744538"/>
              <a:chOff x="6662738" y="1228725"/>
              <a:chExt cx="1985963" cy="744538"/>
            </a:xfrm>
          </p:grpSpPr>
          <p:sp>
            <p:nvSpPr>
              <p:cNvPr id="16" name="Freeform 298"/>
              <p:cNvSpPr>
                <a:spLocks noEditPoints="1"/>
              </p:cNvSpPr>
              <p:nvPr/>
            </p:nvSpPr>
            <p:spPr bwMode="auto">
              <a:xfrm>
                <a:off x="8259763" y="1289050"/>
                <a:ext cx="388938" cy="684213"/>
              </a:xfrm>
              <a:custGeom>
                <a:avLst/>
                <a:gdLst>
                  <a:gd name="T0" fmla="*/ 107 w 129"/>
                  <a:gd name="T1" fmla="*/ 132 h 228"/>
                  <a:gd name="T2" fmla="*/ 118 w 129"/>
                  <a:gd name="T3" fmla="*/ 163 h 228"/>
                  <a:gd name="T4" fmla="*/ 61 w 129"/>
                  <a:gd name="T5" fmla="*/ 217 h 228"/>
                  <a:gd name="T6" fmla="*/ 6 w 129"/>
                  <a:gd name="T7" fmla="*/ 217 h 228"/>
                  <a:gd name="T8" fmla="*/ 13 w 129"/>
                  <a:gd name="T9" fmla="*/ 228 h 228"/>
                  <a:gd name="T10" fmla="*/ 72 w 129"/>
                  <a:gd name="T11" fmla="*/ 228 h 228"/>
                  <a:gd name="T12" fmla="*/ 129 w 129"/>
                  <a:gd name="T13" fmla="*/ 174 h 228"/>
                  <a:gd name="T14" fmla="*/ 107 w 129"/>
                  <a:gd name="T15" fmla="*/ 132 h 228"/>
                  <a:gd name="T16" fmla="*/ 54 w 129"/>
                  <a:gd name="T17" fmla="*/ 0 h 228"/>
                  <a:gd name="T18" fmla="*/ 63 w 129"/>
                  <a:gd name="T19" fmla="*/ 29 h 228"/>
                  <a:gd name="T20" fmla="*/ 14 w 129"/>
                  <a:gd name="T21" fmla="*/ 78 h 228"/>
                  <a:gd name="T22" fmla="*/ 16 w 129"/>
                  <a:gd name="T23" fmla="*/ 78 h 228"/>
                  <a:gd name="T24" fmla="*/ 0 w 129"/>
                  <a:gd name="T25" fmla="*/ 93 h 228"/>
                  <a:gd name="T26" fmla="*/ 11 w 129"/>
                  <a:gd name="T27" fmla="*/ 108 h 228"/>
                  <a:gd name="T28" fmla="*/ 11 w 129"/>
                  <a:gd name="T29" fmla="*/ 104 h 228"/>
                  <a:gd name="T30" fmla="*/ 27 w 129"/>
                  <a:gd name="T31" fmla="*/ 89 h 228"/>
                  <a:gd name="T32" fmla="*/ 25 w 129"/>
                  <a:gd name="T33" fmla="*/ 89 h 228"/>
                  <a:gd name="T34" fmla="*/ 74 w 129"/>
                  <a:gd name="T35" fmla="*/ 40 h 228"/>
                  <a:gd name="T36" fmla="*/ 54 w 129"/>
                  <a:gd name="T3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228">
                    <a:moveTo>
                      <a:pt x="107" y="132"/>
                    </a:moveTo>
                    <a:cubicBezTo>
                      <a:pt x="114" y="141"/>
                      <a:pt x="118" y="151"/>
                      <a:pt x="118" y="163"/>
                    </a:cubicBezTo>
                    <a:cubicBezTo>
                      <a:pt x="118" y="193"/>
                      <a:pt x="92" y="217"/>
                      <a:pt x="61" y="217"/>
                    </a:cubicBezTo>
                    <a:cubicBezTo>
                      <a:pt x="6" y="217"/>
                      <a:pt x="6" y="217"/>
                      <a:pt x="6" y="217"/>
                    </a:cubicBezTo>
                    <a:cubicBezTo>
                      <a:pt x="8" y="221"/>
                      <a:pt x="10" y="225"/>
                      <a:pt x="13" y="228"/>
                    </a:cubicBezTo>
                    <a:cubicBezTo>
                      <a:pt x="72" y="228"/>
                      <a:pt x="72" y="228"/>
                      <a:pt x="72" y="228"/>
                    </a:cubicBezTo>
                    <a:cubicBezTo>
                      <a:pt x="103" y="228"/>
                      <a:pt x="129" y="204"/>
                      <a:pt x="129" y="174"/>
                    </a:cubicBezTo>
                    <a:cubicBezTo>
                      <a:pt x="129" y="157"/>
                      <a:pt x="120" y="142"/>
                      <a:pt x="107" y="132"/>
                    </a:cubicBezTo>
                    <a:moveTo>
                      <a:pt x="54" y="0"/>
                    </a:moveTo>
                    <a:cubicBezTo>
                      <a:pt x="60" y="8"/>
                      <a:pt x="63" y="18"/>
                      <a:pt x="63" y="29"/>
                    </a:cubicBezTo>
                    <a:cubicBezTo>
                      <a:pt x="63" y="56"/>
                      <a:pt x="41" y="78"/>
                      <a:pt x="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7" y="78"/>
                      <a:pt x="0" y="85"/>
                      <a:pt x="0" y="93"/>
                    </a:cubicBezTo>
                    <a:cubicBezTo>
                      <a:pt x="0" y="101"/>
                      <a:pt x="5" y="107"/>
                      <a:pt x="11" y="108"/>
                    </a:cubicBezTo>
                    <a:cubicBezTo>
                      <a:pt x="11" y="107"/>
                      <a:pt x="11" y="106"/>
                      <a:pt x="11" y="104"/>
                    </a:cubicBezTo>
                    <a:cubicBezTo>
                      <a:pt x="11" y="96"/>
                      <a:pt x="18" y="89"/>
                      <a:pt x="27" y="89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52" y="89"/>
                      <a:pt x="74" y="67"/>
                      <a:pt x="74" y="40"/>
                    </a:cubicBezTo>
                    <a:cubicBezTo>
                      <a:pt x="74" y="23"/>
                      <a:pt x="66" y="9"/>
                      <a:pt x="54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299"/>
              <p:cNvSpPr>
                <a:spLocks/>
              </p:cNvSpPr>
              <p:nvPr/>
            </p:nvSpPr>
            <p:spPr bwMode="auto">
              <a:xfrm>
                <a:off x="8258176" y="1939925"/>
                <a:ext cx="41275" cy="33338"/>
              </a:xfrm>
              <a:custGeom>
                <a:avLst/>
                <a:gdLst>
                  <a:gd name="T0" fmla="*/ 7 w 14"/>
                  <a:gd name="T1" fmla="*/ 0 h 11"/>
                  <a:gd name="T2" fmla="*/ 0 w 14"/>
                  <a:gd name="T3" fmla="*/ 0 h 11"/>
                  <a:gd name="T4" fmla="*/ 6 w 14"/>
                  <a:gd name="T5" fmla="*/ 11 h 11"/>
                  <a:gd name="T6" fmla="*/ 14 w 14"/>
                  <a:gd name="T7" fmla="*/ 11 h 11"/>
                  <a:gd name="T8" fmla="*/ 7 w 1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4" y="8"/>
                      <a:pt x="6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1" y="8"/>
                      <a:pt x="9" y="4"/>
                      <a:pt x="7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01"/>
              <p:cNvSpPr>
                <a:spLocks/>
              </p:cNvSpPr>
              <p:nvPr/>
            </p:nvSpPr>
            <p:spPr bwMode="auto">
              <a:xfrm>
                <a:off x="6662738" y="1228725"/>
                <a:ext cx="1952625" cy="711200"/>
              </a:xfrm>
              <a:custGeom>
                <a:avLst/>
                <a:gdLst>
                  <a:gd name="T0" fmla="*/ 593 w 650"/>
                  <a:gd name="T1" fmla="*/ 129 h 237"/>
                  <a:gd name="T2" fmla="*/ 548 w 650"/>
                  <a:gd name="T3" fmla="*/ 129 h 237"/>
                  <a:gd name="T4" fmla="*/ 532 w 650"/>
                  <a:gd name="T5" fmla="*/ 113 h 237"/>
                  <a:gd name="T6" fmla="*/ 548 w 650"/>
                  <a:gd name="T7" fmla="*/ 98 h 237"/>
                  <a:gd name="T8" fmla="*/ 546 w 650"/>
                  <a:gd name="T9" fmla="*/ 98 h 237"/>
                  <a:gd name="T10" fmla="*/ 595 w 650"/>
                  <a:gd name="T11" fmla="*/ 49 h 237"/>
                  <a:gd name="T12" fmla="*/ 546 w 650"/>
                  <a:gd name="T13" fmla="*/ 0 h 237"/>
                  <a:gd name="T14" fmla="*/ 241 w 650"/>
                  <a:gd name="T15" fmla="*/ 0 h 237"/>
                  <a:gd name="T16" fmla="*/ 192 w 650"/>
                  <a:gd name="T17" fmla="*/ 49 h 237"/>
                  <a:gd name="T18" fmla="*/ 241 w 650"/>
                  <a:gd name="T19" fmla="*/ 98 h 237"/>
                  <a:gd name="T20" fmla="*/ 248 w 650"/>
                  <a:gd name="T21" fmla="*/ 98 h 237"/>
                  <a:gd name="T22" fmla="*/ 264 w 650"/>
                  <a:gd name="T23" fmla="*/ 113 h 237"/>
                  <a:gd name="T24" fmla="*/ 248 w 650"/>
                  <a:gd name="T25" fmla="*/ 129 h 237"/>
                  <a:gd name="T26" fmla="*/ 57 w 650"/>
                  <a:gd name="T27" fmla="*/ 129 h 237"/>
                  <a:gd name="T28" fmla="*/ 0 w 650"/>
                  <a:gd name="T29" fmla="*/ 183 h 237"/>
                  <a:gd name="T30" fmla="*/ 57 w 650"/>
                  <a:gd name="T31" fmla="*/ 237 h 237"/>
                  <a:gd name="T32" fmla="*/ 593 w 650"/>
                  <a:gd name="T33" fmla="*/ 237 h 237"/>
                  <a:gd name="T34" fmla="*/ 650 w 650"/>
                  <a:gd name="T35" fmla="*/ 183 h 237"/>
                  <a:gd name="T36" fmla="*/ 593 w 650"/>
                  <a:gd name="T37" fmla="*/ 12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0" h="237">
                    <a:moveTo>
                      <a:pt x="593" y="129"/>
                    </a:moveTo>
                    <a:cubicBezTo>
                      <a:pt x="548" y="129"/>
                      <a:pt x="548" y="129"/>
                      <a:pt x="548" y="129"/>
                    </a:cubicBezTo>
                    <a:cubicBezTo>
                      <a:pt x="539" y="129"/>
                      <a:pt x="532" y="122"/>
                      <a:pt x="532" y="113"/>
                    </a:cubicBezTo>
                    <a:cubicBezTo>
                      <a:pt x="532" y="105"/>
                      <a:pt x="539" y="98"/>
                      <a:pt x="548" y="98"/>
                    </a:cubicBezTo>
                    <a:cubicBezTo>
                      <a:pt x="546" y="98"/>
                      <a:pt x="546" y="98"/>
                      <a:pt x="546" y="98"/>
                    </a:cubicBezTo>
                    <a:cubicBezTo>
                      <a:pt x="573" y="98"/>
                      <a:pt x="595" y="76"/>
                      <a:pt x="595" y="49"/>
                    </a:cubicBezTo>
                    <a:cubicBezTo>
                      <a:pt x="595" y="22"/>
                      <a:pt x="573" y="0"/>
                      <a:pt x="546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14" y="0"/>
                      <a:pt x="192" y="22"/>
                      <a:pt x="192" y="49"/>
                    </a:cubicBezTo>
                    <a:cubicBezTo>
                      <a:pt x="192" y="76"/>
                      <a:pt x="214" y="98"/>
                      <a:pt x="241" y="98"/>
                    </a:cubicBezTo>
                    <a:cubicBezTo>
                      <a:pt x="248" y="98"/>
                      <a:pt x="248" y="98"/>
                      <a:pt x="248" y="98"/>
                    </a:cubicBezTo>
                    <a:cubicBezTo>
                      <a:pt x="257" y="98"/>
                      <a:pt x="264" y="105"/>
                      <a:pt x="264" y="113"/>
                    </a:cubicBezTo>
                    <a:cubicBezTo>
                      <a:pt x="264" y="122"/>
                      <a:pt x="257" y="129"/>
                      <a:pt x="248" y="129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25" y="129"/>
                      <a:pt x="0" y="153"/>
                      <a:pt x="0" y="183"/>
                    </a:cubicBezTo>
                    <a:cubicBezTo>
                      <a:pt x="0" y="213"/>
                      <a:pt x="25" y="237"/>
                      <a:pt x="57" y="237"/>
                    </a:cubicBezTo>
                    <a:cubicBezTo>
                      <a:pt x="593" y="237"/>
                      <a:pt x="593" y="237"/>
                      <a:pt x="593" y="237"/>
                    </a:cubicBezTo>
                    <a:cubicBezTo>
                      <a:pt x="624" y="237"/>
                      <a:pt x="650" y="213"/>
                      <a:pt x="650" y="183"/>
                    </a:cubicBezTo>
                    <a:cubicBezTo>
                      <a:pt x="650" y="153"/>
                      <a:pt x="624" y="129"/>
                      <a:pt x="593" y="1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그룹 1430"/>
          <p:cNvGrpSpPr/>
          <p:nvPr/>
        </p:nvGrpSpPr>
        <p:grpSpPr>
          <a:xfrm>
            <a:off x="2128469" y="4998665"/>
            <a:ext cx="1757363" cy="663575"/>
            <a:chOff x="7601745" y="4218783"/>
            <a:chExt cx="1757362" cy="663575"/>
          </a:xfrm>
        </p:grpSpPr>
        <p:sp>
          <p:nvSpPr>
            <p:cNvPr id="76" name="Freeform 323"/>
            <p:cNvSpPr>
              <a:spLocks noEditPoints="1"/>
            </p:cNvSpPr>
            <p:nvPr/>
          </p:nvSpPr>
          <p:spPr bwMode="auto">
            <a:xfrm>
              <a:off x="8627269" y="4274345"/>
              <a:ext cx="731838" cy="608013"/>
            </a:xfrm>
            <a:custGeom>
              <a:avLst/>
              <a:gdLst>
                <a:gd name="T0" fmla="*/ 224 w 244"/>
                <a:gd name="T1" fmla="*/ 116 h 202"/>
                <a:gd name="T2" fmla="*/ 233 w 244"/>
                <a:gd name="T3" fmla="*/ 143 h 202"/>
                <a:gd name="T4" fmla="*/ 182 w 244"/>
                <a:gd name="T5" fmla="*/ 191 h 202"/>
                <a:gd name="T6" fmla="*/ 12 w 244"/>
                <a:gd name="T7" fmla="*/ 191 h 202"/>
                <a:gd name="T8" fmla="*/ 22 w 244"/>
                <a:gd name="T9" fmla="*/ 202 h 202"/>
                <a:gd name="T10" fmla="*/ 193 w 244"/>
                <a:gd name="T11" fmla="*/ 202 h 202"/>
                <a:gd name="T12" fmla="*/ 244 w 244"/>
                <a:gd name="T13" fmla="*/ 154 h 202"/>
                <a:gd name="T14" fmla="*/ 224 w 244"/>
                <a:gd name="T15" fmla="*/ 116 h 202"/>
                <a:gd name="T16" fmla="*/ 55 w 244"/>
                <a:gd name="T17" fmla="*/ 0 h 202"/>
                <a:gd name="T18" fmla="*/ 63 w 244"/>
                <a:gd name="T19" fmla="*/ 24 h 202"/>
                <a:gd name="T20" fmla="*/ 20 w 244"/>
                <a:gd name="T21" fmla="*/ 67 h 202"/>
                <a:gd name="T22" fmla="*/ 13 w 244"/>
                <a:gd name="T23" fmla="*/ 67 h 202"/>
                <a:gd name="T24" fmla="*/ 0 w 244"/>
                <a:gd name="T25" fmla="*/ 81 h 202"/>
                <a:gd name="T26" fmla="*/ 11 w 244"/>
                <a:gd name="T27" fmla="*/ 95 h 202"/>
                <a:gd name="T28" fmla="*/ 11 w 244"/>
                <a:gd name="T29" fmla="*/ 92 h 202"/>
                <a:gd name="T30" fmla="*/ 24 w 244"/>
                <a:gd name="T31" fmla="*/ 78 h 202"/>
                <a:gd name="T32" fmla="*/ 31 w 244"/>
                <a:gd name="T33" fmla="*/ 78 h 202"/>
                <a:gd name="T34" fmla="*/ 74 w 244"/>
                <a:gd name="T35" fmla="*/ 35 h 202"/>
                <a:gd name="T36" fmla="*/ 55 w 244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202">
                  <a:moveTo>
                    <a:pt x="224" y="116"/>
                  </a:moveTo>
                  <a:cubicBezTo>
                    <a:pt x="229" y="123"/>
                    <a:pt x="233" y="133"/>
                    <a:pt x="233" y="143"/>
                  </a:cubicBezTo>
                  <a:cubicBezTo>
                    <a:pt x="233" y="169"/>
                    <a:pt x="210" y="191"/>
                    <a:pt x="18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221" y="202"/>
                    <a:pt x="244" y="180"/>
                    <a:pt x="244" y="154"/>
                  </a:cubicBezTo>
                  <a:cubicBezTo>
                    <a:pt x="244" y="138"/>
                    <a:pt x="236" y="124"/>
                    <a:pt x="224" y="116"/>
                  </a:cubicBezTo>
                  <a:moveTo>
                    <a:pt x="55" y="0"/>
                  </a:moveTo>
                  <a:cubicBezTo>
                    <a:pt x="60" y="7"/>
                    <a:pt x="63" y="15"/>
                    <a:pt x="63" y="24"/>
                  </a:cubicBezTo>
                  <a:cubicBezTo>
                    <a:pt x="63" y="48"/>
                    <a:pt x="44" y="67"/>
                    <a:pt x="20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0" y="73"/>
                    <a:pt x="0" y="81"/>
                  </a:cubicBezTo>
                  <a:cubicBezTo>
                    <a:pt x="0" y="88"/>
                    <a:pt x="4" y="94"/>
                    <a:pt x="11" y="95"/>
                  </a:cubicBezTo>
                  <a:cubicBezTo>
                    <a:pt x="11" y="94"/>
                    <a:pt x="11" y="93"/>
                    <a:pt x="11" y="92"/>
                  </a:cubicBezTo>
                  <a:cubicBezTo>
                    <a:pt x="11" y="84"/>
                    <a:pt x="17" y="78"/>
                    <a:pt x="24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55" y="78"/>
                    <a:pt x="74" y="59"/>
                    <a:pt x="74" y="35"/>
                  </a:cubicBezTo>
                  <a:cubicBezTo>
                    <a:pt x="74" y="20"/>
                    <a:pt x="67" y="7"/>
                    <a:pt x="55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324"/>
            <p:cNvSpPr>
              <a:spLocks/>
            </p:cNvSpPr>
            <p:nvPr/>
          </p:nvSpPr>
          <p:spPr bwMode="auto">
            <a:xfrm>
              <a:off x="7601745" y="4218783"/>
              <a:ext cx="1725613" cy="630238"/>
            </a:xfrm>
            <a:custGeom>
              <a:avLst/>
              <a:gdLst>
                <a:gd name="T0" fmla="*/ 51 w 574"/>
                <a:gd name="T1" fmla="*/ 114 h 210"/>
                <a:gd name="T2" fmla="*/ 90 w 574"/>
                <a:gd name="T3" fmla="*/ 114 h 210"/>
                <a:gd name="T4" fmla="*/ 104 w 574"/>
                <a:gd name="T5" fmla="*/ 100 h 210"/>
                <a:gd name="T6" fmla="*/ 90 w 574"/>
                <a:gd name="T7" fmla="*/ 86 h 210"/>
                <a:gd name="T8" fmla="*/ 91 w 574"/>
                <a:gd name="T9" fmla="*/ 86 h 210"/>
                <a:gd name="T10" fmla="*/ 48 w 574"/>
                <a:gd name="T11" fmla="*/ 43 h 210"/>
                <a:gd name="T12" fmla="*/ 91 w 574"/>
                <a:gd name="T13" fmla="*/ 0 h 210"/>
                <a:gd name="T14" fmla="*/ 361 w 574"/>
                <a:gd name="T15" fmla="*/ 0 h 210"/>
                <a:gd name="T16" fmla="*/ 404 w 574"/>
                <a:gd name="T17" fmla="*/ 43 h 210"/>
                <a:gd name="T18" fmla="*/ 361 w 574"/>
                <a:gd name="T19" fmla="*/ 86 h 210"/>
                <a:gd name="T20" fmla="*/ 354 w 574"/>
                <a:gd name="T21" fmla="*/ 86 h 210"/>
                <a:gd name="T22" fmla="*/ 341 w 574"/>
                <a:gd name="T23" fmla="*/ 100 h 210"/>
                <a:gd name="T24" fmla="*/ 354 w 574"/>
                <a:gd name="T25" fmla="*/ 114 h 210"/>
                <a:gd name="T26" fmla="*/ 523 w 574"/>
                <a:gd name="T27" fmla="*/ 114 h 210"/>
                <a:gd name="T28" fmla="*/ 574 w 574"/>
                <a:gd name="T29" fmla="*/ 162 h 210"/>
                <a:gd name="T30" fmla="*/ 523 w 574"/>
                <a:gd name="T31" fmla="*/ 210 h 210"/>
                <a:gd name="T32" fmla="*/ 51 w 574"/>
                <a:gd name="T33" fmla="*/ 210 h 210"/>
                <a:gd name="T34" fmla="*/ 0 w 574"/>
                <a:gd name="T35" fmla="*/ 162 h 210"/>
                <a:gd name="T36" fmla="*/ 51 w 574"/>
                <a:gd name="T37" fmla="*/ 1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4" h="210">
                  <a:moveTo>
                    <a:pt x="51" y="114"/>
                  </a:moveTo>
                  <a:cubicBezTo>
                    <a:pt x="90" y="114"/>
                    <a:pt x="90" y="114"/>
                    <a:pt x="90" y="114"/>
                  </a:cubicBezTo>
                  <a:cubicBezTo>
                    <a:pt x="98" y="114"/>
                    <a:pt x="104" y="108"/>
                    <a:pt x="104" y="100"/>
                  </a:cubicBezTo>
                  <a:cubicBezTo>
                    <a:pt x="104" y="92"/>
                    <a:pt x="98" y="86"/>
                    <a:pt x="90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67" y="86"/>
                    <a:pt x="48" y="67"/>
                    <a:pt x="48" y="43"/>
                  </a:cubicBezTo>
                  <a:cubicBezTo>
                    <a:pt x="48" y="19"/>
                    <a:pt x="67" y="0"/>
                    <a:pt x="9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85" y="0"/>
                    <a:pt x="404" y="19"/>
                    <a:pt x="404" y="43"/>
                  </a:cubicBezTo>
                  <a:cubicBezTo>
                    <a:pt x="404" y="67"/>
                    <a:pt x="385" y="86"/>
                    <a:pt x="361" y="86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47" y="86"/>
                    <a:pt x="341" y="92"/>
                    <a:pt x="341" y="100"/>
                  </a:cubicBezTo>
                  <a:cubicBezTo>
                    <a:pt x="341" y="108"/>
                    <a:pt x="347" y="114"/>
                    <a:pt x="354" y="114"/>
                  </a:cubicBezTo>
                  <a:cubicBezTo>
                    <a:pt x="523" y="114"/>
                    <a:pt x="523" y="114"/>
                    <a:pt x="523" y="114"/>
                  </a:cubicBezTo>
                  <a:cubicBezTo>
                    <a:pt x="551" y="114"/>
                    <a:pt x="574" y="135"/>
                    <a:pt x="574" y="162"/>
                  </a:cubicBezTo>
                  <a:cubicBezTo>
                    <a:pt x="574" y="188"/>
                    <a:pt x="551" y="210"/>
                    <a:pt x="523" y="210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23" y="210"/>
                    <a:pt x="0" y="188"/>
                    <a:pt x="0" y="162"/>
                  </a:cubicBezTo>
                  <a:cubicBezTo>
                    <a:pt x="0" y="135"/>
                    <a:pt x="23" y="114"/>
                    <a:pt x="51" y="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379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CB3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380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80"/>
          <p:cNvGrpSpPr/>
          <p:nvPr/>
        </p:nvGrpSpPr>
        <p:grpSpPr>
          <a:xfrm>
            <a:off x="1449211" y="4245554"/>
            <a:ext cx="857110" cy="1709294"/>
            <a:chOff x="6519636" y="3533378"/>
            <a:chExt cx="552450" cy="1101725"/>
          </a:xfrm>
        </p:grpSpPr>
        <p:sp>
          <p:nvSpPr>
            <p:cNvPr id="82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7" name="그룹 80"/>
          <p:cNvGrpSpPr/>
          <p:nvPr/>
        </p:nvGrpSpPr>
        <p:grpSpPr>
          <a:xfrm>
            <a:off x="9831211" y="4225513"/>
            <a:ext cx="857110" cy="1709294"/>
            <a:chOff x="6519636" y="3533378"/>
            <a:chExt cx="552450" cy="1101725"/>
          </a:xfrm>
        </p:grpSpPr>
        <p:sp>
          <p:nvSpPr>
            <p:cNvPr id="58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917090" y="553916"/>
            <a:ext cx="1732085" cy="360484"/>
            <a:chOff x="1081452" y="4888525"/>
            <a:chExt cx="1732085" cy="360484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342161" y="553916"/>
            <a:ext cx="1732085" cy="360484"/>
            <a:chOff x="9428283" y="4882663"/>
            <a:chExt cx="1732085" cy="360484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9428283" y="4882663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9501551" y="4917831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9505856" y="4930928"/>
              <a:ext cx="1036121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2" name="직선 연결선 141"/>
          <p:cNvCxnSpPr>
            <a:stCxn id="4" idx="0"/>
          </p:cNvCxnSpPr>
          <p:nvPr/>
        </p:nvCxnSpPr>
        <p:spPr>
          <a:xfrm flipH="1">
            <a:off x="4267004" y="1138217"/>
            <a:ext cx="1794326" cy="1991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55474" y="1132361"/>
            <a:ext cx="1798797" cy="1988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 rot="16200000">
            <a:off x="1626184" y="2314531"/>
            <a:ext cx="1403840" cy="292169"/>
            <a:chOff x="1081452" y="4888525"/>
            <a:chExt cx="1732085" cy="360484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9" name="그룹 148"/>
          <p:cNvGrpSpPr/>
          <p:nvPr/>
        </p:nvGrpSpPr>
        <p:grpSpPr>
          <a:xfrm rot="16200000">
            <a:off x="9094372" y="2062873"/>
            <a:ext cx="1403840" cy="292169"/>
            <a:chOff x="1081452" y="4888525"/>
            <a:chExt cx="1732085" cy="360484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/>
          <p:cNvGrpSpPr/>
          <p:nvPr/>
        </p:nvGrpSpPr>
        <p:grpSpPr>
          <a:xfrm rot="19895324">
            <a:off x="3941687" y="2576150"/>
            <a:ext cx="653566" cy="1330563"/>
            <a:chOff x="3851029" y="1907931"/>
            <a:chExt cx="653566" cy="1330563"/>
          </a:xfrm>
        </p:grpSpPr>
        <p:sp>
          <p:nvSpPr>
            <p:cNvPr id="133" name="타원 132"/>
            <p:cNvSpPr/>
            <p:nvPr/>
          </p:nvSpPr>
          <p:spPr>
            <a:xfrm>
              <a:off x="4220308" y="1907931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1939618">
              <a:off x="3851029" y="2004649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4311164" y="2297715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 rot="1939618">
              <a:off x="3941885" y="2394433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458" name="Picture 2" descr="드래곤길들이기 바이킹 컨셉아트[만화애니전문 부평애니스타만화학원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FEFE"/>
              </a:clrFrom>
              <a:clrTo>
                <a:srgbClr val="E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13649" y="2427043"/>
            <a:ext cx="1027480" cy="1369973"/>
          </a:xfrm>
          <a:prstGeom prst="rect">
            <a:avLst/>
          </a:prstGeom>
          <a:noFill/>
        </p:spPr>
      </p:pic>
      <p:grpSp>
        <p:nvGrpSpPr>
          <p:cNvPr id="160" name="그룹 159"/>
          <p:cNvGrpSpPr/>
          <p:nvPr/>
        </p:nvGrpSpPr>
        <p:grpSpPr>
          <a:xfrm>
            <a:off x="4099950" y="5134708"/>
            <a:ext cx="237393" cy="589084"/>
            <a:chOff x="4123592" y="4000500"/>
            <a:chExt cx="237393" cy="589084"/>
          </a:xfrm>
        </p:grpSpPr>
        <p:sp>
          <p:nvSpPr>
            <p:cNvPr id="158" name="타원 157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2757658" y="5207977"/>
            <a:ext cx="237393" cy="589084"/>
            <a:chOff x="4123592" y="4000500"/>
            <a:chExt cx="237393" cy="589084"/>
          </a:xfrm>
        </p:grpSpPr>
        <p:sp>
          <p:nvSpPr>
            <p:cNvPr id="162" name="타원 161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4982112" y="5243146"/>
            <a:ext cx="237393" cy="589084"/>
            <a:chOff x="4123592" y="4000500"/>
            <a:chExt cx="237393" cy="589084"/>
          </a:xfrm>
        </p:grpSpPr>
        <p:sp>
          <p:nvSpPr>
            <p:cNvPr id="165" name="타원 164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6265788" y="5199185"/>
            <a:ext cx="237393" cy="589084"/>
            <a:chOff x="4123592" y="4000500"/>
            <a:chExt cx="237393" cy="589084"/>
          </a:xfrm>
        </p:grpSpPr>
        <p:sp>
          <p:nvSpPr>
            <p:cNvPr id="168" name="타원 167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0" name="그룹 169"/>
          <p:cNvGrpSpPr/>
          <p:nvPr/>
        </p:nvGrpSpPr>
        <p:grpSpPr>
          <a:xfrm>
            <a:off x="6805049" y="5158154"/>
            <a:ext cx="237393" cy="589084"/>
            <a:chOff x="4123592" y="4000500"/>
            <a:chExt cx="237393" cy="589084"/>
          </a:xfrm>
        </p:grpSpPr>
        <p:sp>
          <p:nvSpPr>
            <p:cNvPr id="171" name="타원 170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8871242" y="5079023"/>
            <a:ext cx="237393" cy="589084"/>
            <a:chOff x="4123592" y="4000500"/>
            <a:chExt cx="237393" cy="589084"/>
          </a:xfrm>
        </p:grpSpPr>
        <p:sp>
          <p:nvSpPr>
            <p:cNvPr id="174" name="타원 173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8079933" y="5202116"/>
            <a:ext cx="237393" cy="589084"/>
            <a:chOff x="4123592" y="4000500"/>
            <a:chExt cx="237393" cy="589084"/>
          </a:xfrm>
        </p:grpSpPr>
        <p:sp>
          <p:nvSpPr>
            <p:cNvPr id="177" name="타원 176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4" name="왼쪽/오른쪽 화살표 183"/>
          <p:cNvSpPr/>
          <p:nvPr/>
        </p:nvSpPr>
        <p:spPr>
          <a:xfrm>
            <a:off x="5588000" y="1854396"/>
            <a:ext cx="944880" cy="284480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7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155266" y="26960"/>
            <a:ext cx="2486333" cy="782205"/>
            <a:chOff x="5026724" y="391886"/>
            <a:chExt cx="2099303" cy="782205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90" name="이등변 삼각형 189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이등변 삼각형 190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32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F88A8BA-055E-4313-AB10-129848431449}"/>
              </a:ext>
            </a:extLst>
          </p:cNvPr>
          <p:cNvSpPr/>
          <p:nvPr/>
        </p:nvSpPr>
        <p:spPr>
          <a:xfrm>
            <a:off x="1022706" y="1138217"/>
            <a:ext cx="10016287" cy="5719783"/>
          </a:xfrm>
          <a:prstGeom prst="rect">
            <a:avLst/>
          </a:prstGeom>
          <a:solidFill>
            <a:srgbClr val="2A0C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7FB818-40C1-416B-8167-218151317137}"/>
              </a:ext>
            </a:extLst>
          </p:cNvPr>
          <p:cNvSpPr/>
          <p:nvPr/>
        </p:nvSpPr>
        <p:spPr>
          <a:xfrm>
            <a:off x="2706664" y="1138219"/>
            <a:ext cx="6725498" cy="4409727"/>
          </a:xfrm>
          <a:prstGeom prst="rect">
            <a:avLst/>
          </a:prstGeom>
          <a:solidFill>
            <a:srgbClr val="FFE9AB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9747" y="5477609"/>
            <a:ext cx="10040816" cy="119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432"/>
          <p:cNvGrpSpPr/>
          <p:nvPr/>
        </p:nvGrpSpPr>
        <p:grpSpPr>
          <a:xfrm>
            <a:off x="9083160" y="4971574"/>
            <a:ext cx="1985963" cy="744538"/>
            <a:chOff x="7107237" y="1745826"/>
            <a:chExt cx="1985963" cy="744538"/>
          </a:xfrm>
        </p:grpSpPr>
        <p:sp>
          <p:nvSpPr>
            <p:cNvPr id="14" name="Freeform 300"/>
            <p:cNvSpPr>
              <a:spLocks/>
            </p:cNvSpPr>
            <p:nvPr/>
          </p:nvSpPr>
          <p:spPr bwMode="auto">
            <a:xfrm>
              <a:off x="8113712" y="2457026"/>
              <a:ext cx="606425" cy="33338"/>
            </a:xfrm>
            <a:custGeom>
              <a:avLst/>
              <a:gdLst>
                <a:gd name="T0" fmla="*/ 196 w 202"/>
                <a:gd name="T1" fmla="*/ 0 h 11"/>
                <a:gd name="T2" fmla="*/ 12 w 202"/>
                <a:gd name="T3" fmla="*/ 0 h 11"/>
                <a:gd name="T4" fmla="*/ 2 w 202"/>
                <a:gd name="T5" fmla="*/ 9 h 11"/>
                <a:gd name="T6" fmla="*/ 0 w 202"/>
                <a:gd name="T7" fmla="*/ 11 h 11"/>
                <a:gd name="T8" fmla="*/ 202 w 202"/>
                <a:gd name="T9" fmla="*/ 11 h 11"/>
                <a:gd name="T10" fmla="*/ 196 w 20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11">
                  <a:moveTo>
                    <a:pt x="19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3"/>
                    <a:pt x="5" y="6"/>
                    <a:pt x="2" y="9"/>
                  </a:cubicBezTo>
                  <a:cubicBezTo>
                    <a:pt x="2" y="10"/>
                    <a:pt x="1" y="11"/>
                    <a:pt x="0" y="11"/>
                  </a:cubicBezTo>
                  <a:cubicBezTo>
                    <a:pt x="202" y="11"/>
                    <a:pt x="202" y="11"/>
                    <a:pt x="202" y="11"/>
                  </a:cubicBezTo>
                  <a:cubicBezTo>
                    <a:pt x="200" y="8"/>
                    <a:pt x="198" y="4"/>
                    <a:pt x="196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" name="그룹 1419"/>
            <p:cNvGrpSpPr/>
            <p:nvPr/>
          </p:nvGrpSpPr>
          <p:grpSpPr>
            <a:xfrm>
              <a:off x="7107237" y="1745826"/>
              <a:ext cx="1985963" cy="744538"/>
              <a:chOff x="6662738" y="1228725"/>
              <a:chExt cx="1985963" cy="744538"/>
            </a:xfrm>
          </p:grpSpPr>
          <p:sp>
            <p:nvSpPr>
              <p:cNvPr id="16" name="Freeform 298"/>
              <p:cNvSpPr>
                <a:spLocks noEditPoints="1"/>
              </p:cNvSpPr>
              <p:nvPr/>
            </p:nvSpPr>
            <p:spPr bwMode="auto">
              <a:xfrm>
                <a:off x="8259763" y="1289050"/>
                <a:ext cx="388938" cy="684213"/>
              </a:xfrm>
              <a:custGeom>
                <a:avLst/>
                <a:gdLst>
                  <a:gd name="T0" fmla="*/ 107 w 129"/>
                  <a:gd name="T1" fmla="*/ 132 h 228"/>
                  <a:gd name="T2" fmla="*/ 118 w 129"/>
                  <a:gd name="T3" fmla="*/ 163 h 228"/>
                  <a:gd name="T4" fmla="*/ 61 w 129"/>
                  <a:gd name="T5" fmla="*/ 217 h 228"/>
                  <a:gd name="T6" fmla="*/ 6 w 129"/>
                  <a:gd name="T7" fmla="*/ 217 h 228"/>
                  <a:gd name="T8" fmla="*/ 13 w 129"/>
                  <a:gd name="T9" fmla="*/ 228 h 228"/>
                  <a:gd name="T10" fmla="*/ 72 w 129"/>
                  <a:gd name="T11" fmla="*/ 228 h 228"/>
                  <a:gd name="T12" fmla="*/ 129 w 129"/>
                  <a:gd name="T13" fmla="*/ 174 h 228"/>
                  <a:gd name="T14" fmla="*/ 107 w 129"/>
                  <a:gd name="T15" fmla="*/ 132 h 228"/>
                  <a:gd name="T16" fmla="*/ 54 w 129"/>
                  <a:gd name="T17" fmla="*/ 0 h 228"/>
                  <a:gd name="T18" fmla="*/ 63 w 129"/>
                  <a:gd name="T19" fmla="*/ 29 h 228"/>
                  <a:gd name="T20" fmla="*/ 14 w 129"/>
                  <a:gd name="T21" fmla="*/ 78 h 228"/>
                  <a:gd name="T22" fmla="*/ 16 w 129"/>
                  <a:gd name="T23" fmla="*/ 78 h 228"/>
                  <a:gd name="T24" fmla="*/ 0 w 129"/>
                  <a:gd name="T25" fmla="*/ 93 h 228"/>
                  <a:gd name="T26" fmla="*/ 11 w 129"/>
                  <a:gd name="T27" fmla="*/ 108 h 228"/>
                  <a:gd name="T28" fmla="*/ 11 w 129"/>
                  <a:gd name="T29" fmla="*/ 104 h 228"/>
                  <a:gd name="T30" fmla="*/ 27 w 129"/>
                  <a:gd name="T31" fmla="*/ 89 h 228"/>
                  <a:gd name="T32" fmla="*/ 25 w 129"/>
                  <a:gd name="T33" fmla="*/ 89 h 228"/>
                  <a:gd name="T34" fmla="*/ 74 w 129"/>
                  <a:gd name="T35" fmla="*/ 40 h 228"/>
                  <a:gd name="T36" fmla="*/ 54 w 129"/>
                  <a:gd name="T3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228">
                    <a:moveTo>
                      <a:pt x="107" y="132"/>
                    </a:moveTo>
                    <a:cubicBezTo>
                      <a:pt x="114" y="141"/>
                      <a:pt x="118" y="151"/>
                      <a:pt x="118" y="163"/>
                    </a:cubicBezTo>
                    <a:cubicBezTo>
                      <a:pt x="118" y="193"/>
                      <a:pt x="92" y="217"/>
                      <a:pt x="61" y="217"/>
                    </a:cubicBezTo>
                    <a:cubicBezTo>
                      <a:pt x="6" y="217"/>
                      <a:pt x="6" y="217"/>
                      <a:pt x="6" y="217"/>
                    </a:cubicBezTo>
                    <a:cubicBezTo>
                      <a:pt x="8" y="221"/>
                      <a:pt x="10" y="225"/>
                      <a:pt x="13" y="228"/>
                    </a:cubicBezTo>
                    <a:cubicBezTo>
                      <a:pt x="72" y="228"/>
                      <a:pt x="72" y="228"/>
                      <a:pt x="72" y="228"/>
                    </a:cubicBezTo>
                    <a:cubicBezTo>
                      <a:pt x="103" y="228"/>
                      <a:pt x="129" y="204"/>
                      <a:pt x="129" y="174"/>
                    </a:cubicBezTo>
                    <a:cubicBezTo>
                      <a:pt x="129" y="157"/>
                      <a:pt x="120" y="142"/>
                      <a:pt x="107" y="132"/>
                    </a:cubicBezTo>
                    <a:moveTo>
                      <a:pt x="54" y="0"/>
                    </a:moveTo>
                    <a:cubicBezTo>
                      <a:pt x="60" y="8"/>
                      <a:pt x="63" y="18"/>
                      <a:pt x="63" y="29"/>
                    </a:cubicBezTo>
                    <a:cubicBezTo>
                      <a:pt x="63" y="56"/>
                      <a:pt x="41" y="78"/>
                      <a:pt x="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7" y="78"/>
                      <a:pt x="0" y="85"/>
                      <a:pt x="0" y="93"/>
                    </a:cubicBezTo>
                    <a:cubicBezTo>
                      <a:pt x="0" y="101"/>
                      <a:pt x="5" y="107"/>
                      <a:pt x="11" y="108"/>
                    </a:cubicBezTo>
                    <a:cubicBezTo>
                      <a:pt x="11" y="107"/>
                      <a:pt x="11" y="106"/>
                      <a:pt x="11" y="104"/>
                    </a:cubicBezTo>
                    <a:cubicBezTo>
                      <a:pt x="11" y="96"/>
                      <a:pt x="18" y="89"/>
                      <a:pt x="27" y="89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52" y="89"/>
                      <a:pt x="74" y="67"/>
                      <a:pt x="74" y="40"/>
                    </a:cubicBezTo>
                    <a:cubicBezTo>
                      <a:pt x="74" y="23"/>
                      <a:pt x="66" y="9"/>
                      <a:pt x="54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299"/>
              <p:cNvSpPr>
                <a:spLocks/>
              </p:cNvSpPr>
              <p:nvPr/>
            </p:nvSpPr>
            <p:spPr bwMode="auto">
              <a:xfrm>
                <a:off x="8258176" y="1939925"/>
                <a:ext cx="41275" cy="33338"/>
              </a:xfrm>
              <a:custGeom>
                <a:avLst/>
                <a:gdLst>
                  <a:gd name="T0" fmla="*/ 7 w 14"/>
                  <a:gd name="T1" fmla="*/ 0 h 11"/>
                  <a:gd name="T2" fmla="*/ 0 w 14"/>
                  <a:gd name="T3" fmla="*/ 0 h 11"/>
                  <a:gd name="T4" fmla="*/ 6 w 14"/>
                  <a:gd name="T5" fmla="*/ 11 h 11"/>
                  <a:gd name="T6" fmla="*/ 14 w 14"/>
                  <a:gd name="T7" fmla="*/ 11 h 11"/>
                  <a:gd name="T8" fmla="*/ 7 w 1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4" y="8"/>
                      <a:pt x="6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1" y="8"/>
                      <a:pt x="9" y="4"/>
                      <a:pt x="7" y="0"/>
                    </a:cubicBezTo>
                  </a:path>
                </a:pathLst>
              </a:custGeom>
              <a:solidFill>
                <a:srgbClr val="8AC7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01"/>
              <p:cNvSpPr>
                <a:spLocks/>
              </p:cNvSpPr>
              <p:nvPr/>
            </p:nvSpPr>
            <p:spPr bwMode="auto">
              <a:xfrm>
                <a:off x="6662738" y="1228725"/>
                <a:ext cx="1952625" cy="711200"/>
              </a:xfrm>
              <a:custGeom>
                <a:avLst/>
                <a:gdLst>
                  <a:gd name="T0" fmla="*/ 593 w 650"/>
                  <a:gd name="T1" fmla="*/ 129 h 237"/>
                  <a:gd name="T2" fmla="*/ 548 w 650"/>
                  <a:gd name="T3" fmla="*/ 129 h 237"/>
                  <a:gd name="T4" fmla="*/ 532 w 650"/>
                  <a:gd name="T5" fmla="*/ 113 h 237"/>
                  <a:gd name="T6" fmla="*/ 548 w 650"/>
                  <a:gd name="T7" fmla="*/ 98 h 237"/>
                  <a:gd name="T8" fmla="*/ 546 w 650"/>
                  <a:gd name="T9" fmla="*/ 98 h 237"/>
                  <a:gd name="T10" fmla="*/ 595 w 650"/>
                  <a:gd name="T11" fmla="*/ 49 h 237"/>
                  <a:gd name="T12" fmla="*/ 546 w 650"/>
                  <a:gd name="T13" fmla="*/ 0 h 237"/>
                  <a:gd name="T14" fmla="*/ 241 w 650"/>
                  <a:gd name="T15" fmla="*/ 0 h 237"/>
                  <a:gd name="T16" fmla="*/ 192 w 650"/>
                  <a:gd name="T17" fmla="*/ 49 h 237"/>
                  <a:gd name="T18" fmla="*/ 241 w 650"/>
                  <a:gd name="T19" fmla="*/ 98 h 237"/>
                  <a:gd name="T20" fmla="*/ 248 w 650"/>
                  <a:gd name="T21" fmla="*/ 98 h 237"/>
                  <a:gd name="T22" fmla="*/ 264 w 650"/>
                  <a:gd name="T23" fmla="*/ 113 h 237"/>
                  <a:gd name="T24" fmla="*/ 248 w 650"/>
                  <a:gd name="T25" fmla="*/ 129 h 237"/>
                  <a:gd name="T26" fmla="*/ 57 w 650"/>
                  <a:gd name="T27" fmla="*/ 129 h 237"/>
                  <a:gd name="T28" fmla="*/ 0 w 650"/>
                  <a:gd name="T29" fmla="*/ 183 h 237"/>
                  <a:gd name="T30" fmla="*/ 57 w 650"/>
                  <a:gd name="T31" fmla="*/ 237 h 237"/>
                  <a:gd name="T32" fmla="*/ 593 w 650"/>
                  <a:gd name="T33" fmla="*/ 237 h 237"/>
                  <a:gd name="T34" fmla="*/ 650 w 650"/>
                  <a:gd name="T35" fmla="*/ 183 h 237"/>
                  <a:gd name="T36" fmla="*/ 593 w 650"/>
                  <a:gd name="T37" fmla="*/ 12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50" h="237">
                    <a:moveTo>
                      <a:pt x="593" y="129"/>
                    </a:moveTo>
                    <a:cubicBezTo>
                      <a:pt x="548" y="129"/>
                      <a:pt x="548" y="129"/>
                      <a:pt x="548" y="129"/>
                    </a:cubicBezTo>
                    <a:cubicBezTo>
                      <a:pt x="539" y="129"/>
                      <a:pt x="532" y="122"/>
                      <a:pt x="532" y="113"/>
                    </a:cubicBezTo>
                    <a:cubicBezTo>
                      <a:pt x="532" y="105"/>
                      <a:pt x="539" y="98"/>
                      <a:pt x="548" y="98"/>
                    </a:cubicBezTo>
                    <a:cubicBezTo>
                      <a:pt x="546" y="98"/>
                      <a:pt x="546" y="98"/>
                      <a:pt x="546" y="98"/>
                    </a:cubicBezTo>
                    <a:cubicBezTo>
                      <a:pt x="573" y="98"/>
                      <a:pt x="595" y="76"/>
                      <a:pt x="595" y="49"/>
                    </a:cubicBezTo>
                    <a:cubicBezTo>
                      <a:pt x="595" y="22"/>
                      <a:pt x="573" y="0"/>
                      <a:pt x="546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14" y="0"/>
                      <a:pt x="192" y="22"/>
                      <a:pt x="192" y="49"/>
                    </a:cubicBezTo>
                    <a:cubicBezTo>
                      <a:pt x="192" y="76"/>
                      <a:pt x="214" y="98"/>
                      <a:pt x="241" y="98"/>
                    </a:cubicBezTo>
                    <a:cubicBezTo>
                      <a:pt x="248" y="98"/>
                      <a:pt x="248" y="98"/>
                      <a:pt x="248" y="98"/>
                    </a:cubicBezTo>
                    <a:cubicBezTo>
                      <a:pt x="257" y="98"/>
                      <a:pt x="264" y="105"/>
                      <a:pt x="264" y="113"/>
                    </a:cubicBezTo>
                    <a:cubicBezTo>
                      <a:pt x="264" y="122"/>
                      <a:pt x="257" y="129"/>
                      <a:pt x="248" y="129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25" y="129"/>
                      <a:pt x="0" y="153"/>
                      <a:pt x="0" y="183"/>
                    </a:cubicBezTo>
                    <a:cubicBezTo>
                      <a:pt x="0" y="213"/>
                      <a:pt x="25" y="237"/>
                      <a:pt x="57" y="237"/>
                    </a:cubicBezTo>
                    <a:cubicBezTo>
                      <a:pt x="593" y="237"/>
                      <a:pt x="593" y="237"/>
                      <a:pt x="593" y="237"/>
                    </a:cubicBezTo>
                    <a:cubicBezTo>
                      <a:pt x="624" y="237"/>
                      <a:pt x="650" y="213"/>
                      <a:pt x="650" y="183"/>
                    </a:cubicBezTo>
                    <a:cubicBezTo>
                      <a:pt x="650" y="153"/>
                      <a:pt x="624" y="129"/>
                      <a:pt x="593" y="1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그룹 1430"/>
          <p:cNvGrpSpPr/>
          <p:nvPr/>
        </p:nvGrpSpPr>
        <p:grpSpPr>
          <a:xfrm>
            <a:off x="2097989" y="4998665"/>
            <a:ext cx="1757363" cy="663575"/>
            <a:chOff x="7601745" y="4218783"/>
            <a:chExt cx="1757362" cy="663575"/>
          </a:xfrm>
        </p:grpSpPr>
        <p:sp>
          <p:nvSpPr>
            <p:cNvPr id="76" name="Freeform 323"/>
            <p:cNvSpPr>
              <a:spLocks noEditPoints="1"/>
            </p:cNvSpPr>
            <p:nvPr/>
          </p:nvSpPr>
          <p:spPr bwMode="auto">
            <a:xfrm>
              <a:off x="8627269" y="4274345"/>
              <a:ext cx="731838" cy="608013"/>
            </a:xfrm>
            <a:custGeom>
              <a:avLst/>
              <a:gdLst>
                <a:gd name="T0" fmla="*/ 224 w 244"/>
                <a:gd name="T1" fmla="*/ 116 h 202"/>
                <a:gd name="T2" fmla="*/ 233 w 244"/>
                <a:gd name="T3" fmla="*/ 143 h 202"/>
                <a:gd name="T4" fmla="*/ 182 w 244"/>
                <a:gd name="T5" fmla="*/ 191 h 202"/>
                <a:gd name="T6" fmla="*/ 12 w 244"/>
                <a:gd name="T7" fmla="*/ 191 h 202"/>
                <a:gd name="T8" fmla="*/ 22 w 244"/>
                <a:gd name="T9" fmla="*/ 202 h 202"/>
                <a:gd name="T10" fmla="*/ 193 w 244"/>
                <a:gd name="T11" fmla="*/ 202 h 202"/>
                <a:gd name="T12" fmla="*/ 244 w 244"/>
                <a:gd name="T13" fmla="*/ 154 h 202"/>
                <a:gd name="T14" fmla="*/ 224 w 244"/>
                <a:gd name="T15" fmla="*/ 116 h 202"/>
                <a:gd name="T16" fmla="*/ 55 w 244"/>
                <a:gd name="T17" fmla="*/ 0 h 202"/>
                <a:gd name="T18" fmla="*/ 63 w 244"/>
                <a:gd name="T19" fmla="*/ 24 h 202"/>
                <a:gd name="T20" fmla="*/ 20 w 244"/>
                <a:gd name="T21" fmla="*/ 67 h 202"/>
                <a:gd name="T22" fmla="*/ 13 w 244"/>
                <a:gd name="T23" fmla="*/ 67 h 202"/>
                <a:gd name="T24" fmla="*/ 0 w 244"/>
                <a:gd name="T25" fmla="*/ 81 h 202"/>
                <a:gd name="T26" fmla="*/ 11 w 244"/>
                <a:gd name="T27" fmla="*/ 95 h 202"/>
                <a:gd name="T28" fmla="*/ 11 w 244"/>
                <a:gd name="T29" fmla="*/ 92 h 202"/>
                <a:gd name="T30" fmla="*/ 24 w 244"/>
                <a:gd name="T31" fmla="*/ 78 h 202"/>
                <a:gd name="T32" fmla="*/ 31 w 244"/>
                <a:gd name="T33" fmla="*/ 78 h 202"/>
                <a:gd name="T34" fmla="*/ 74 w 244"/>
                <a:gd name="T35" fmla="*/ 35 h 202"/>
                <a:gd name="T36" fmla="*/ 55 w 244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4" h="202">
                  <a:moveTo>
                    <a:pt x="224" y="116"/>
                  </a:moveTo>
                  <a:cubicBezTo>
                    <a:pt x="229" y="123"/>
                    <a:pt x="233" y="133"/>
                    <a:pt x="233" y="143"/>
                  </a:cubicBezTo>
                  <a:cubicBezTo>
                    <a:pt x="233" y="169"/>
                    <a:pt x="210" y="191"/>
                    <a:pt x="18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22" y="202"/>
                    <a:pt x="22" y="202"/>
                    <a:pt x="22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221" y="202"/>
                    <a:pt x="244" y="180"/>
                    <a:pt x="244" y="154"/>
                  </a:cubicBezTo>
                  <a:cubicBezTo>
                    <a:pt x="244" y="138"/>
                    <a:pt x="236" y="124"/>
                    <a:pt x="224" y="116"/>
                  </a:cubicBezTo>
                  <a:moveTo>
                    <a:pt x="55" y="0"/>
                  </a:moveTo>
                  <a:cubicBezTo>
                    <a:pt x="60" y="7"/>
                    <a:pt x="63" y="15"/>
                    <a:pt x="63" y="24"/>
                  </a:cubicBezTo>
                  <a:cubicBezTo>
                    <a:pt x="63" y="48"/>
                    <a:pt x="44" y="67"/>
                    <a:pt x="20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6" y="67"/>
                    <a:pt x="0" y="73"/>
                    <a:pt x="0" y="81"/>
                  </a:cubicBezTo>
                  <a:cubicBezTo>
                    <a:pt x="0" y="88"/>
                    <a:pt x="4" y="94"/>
                    <a:pt x="11" y="95"/>
                  </a:cubicBezTo>
                  <a:cubicBezTo>
                    <a:pt x="11" y="94"/>
                    <a:pt x="11" y="93"/>
                    <a:pt x="11" y="92"/>
                  </a:cubicBezTo>
                  <a:cubicBezTo>
                    <a:pt x="11" y="84"/>
                    <a:pt x="17" y="78"/>
                    <a:pt x="24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55" y="78"/>
                    <a:pt x="74" y="59"/>
                    <a:pt x="74" y="35"/>
                  </a:cubicBezTo>
                  <a:cubicBezTo>
                    <a:pt x="74" y="20"/>
                    <a:pt x="67" y="7"/>
                    <a:pt x="55" y="0"/>
                  </a:cubicBezTo>
                </a:path>
              </a:pathLst>
            </a:custGeom>
            <a:solidFill>
              <a:srgbClr val="8AC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324"/>
            <p:cNvSpPr>
              <a:spLocks/>
            </p:cNvSpPr>
            <p:nvPr/>
          </p:nvSpPr>
          <p:spPr bwMode="auto">
            <a:xfrm>
              <a:off x="7601745" y="4218783"/>
              <a:ext cx="1725613" cy="630238"/>
            </a:xfrm>
            <a:custGeom>
              <a:avLst/>
              <a:gdLst>
                <a:gd name="T0" fmla="*/ 51 w 574"/>
                <a:gd name="T1" fmla="*/ 114 h 210"/>
                <a:gd name="T2" fmla="*/ 90 w 574"/>
                <a:gd name="T3" fmla="*/ 114 h 210"/>
                <a:gd name="T4" fmla="*/ 104 w 574"/>
                <a:gd name="T5" fmla="*/ 100 h 210"/>
                <a:gd name="T6" fmla="*/ 90 w 574"/>
                <a:gd name="T7" fmla="*/ 86 h 210"/>
                <a:gd name="T8" fmla="*/ 91 w 574"/>
                <a:gd name="T9" fmla="*/ 86 h 210"/>
                <a:gd name="T10" fmla="*/ 48 w 574"/>
                <a:gd name="T11" fmla="*/ 43 h 210"/>
                <a:gd name="T12" fmla="*/ 91 w 574"/>
                <a:gd name="T13" fmla="*/ 0 h 210"/>
                <a:gd name="T14" fmla="*/ 361 w 574"/>
                <a:gd name="T15" fmla="*/ 0 h 210"/>
                <a:gd name="T16" fmla="*/ 404 w 574"/>
                <a:gd name="T17" fmla="*/ 43 h 210"/>
                <a:gd name="T18" fmla="*/ 361 w 574"/>
                <a:gd name="T19" fmla="*/ 86 h 210"/>
                <a:gd name="T20" fmla="*/ 354 w 574"/>
                <a:gd name="T21" fmla="*/ 86 h 210"/>
                <a:gd name="T22" fmla="*/ 341 w 574"/>
                <a:gd name="T23" fmla="*/ 100 h 210"/>
                <a:gd name="T24" fmla="*/ 354 w 574"/>
                <a:gd name="T25" fmla="*/ 114 h 210"/>
                <a:gd name="T26" fmla="*/ 523 w 574"/>
                <a:gd name="T27" fmla="*/ 114 h 210"/>
                <a:gd name="T28" fmla="*/ 574 w 574"/>
                <a:gd name="T29" fmla="*/ 162 h 210"/>
                <a:gd name="T30" fmla="*/ 523 w 574"/>
                <a:gd name="T31" fmla="*/ 210 h 210"/>
                <a:gd name="T32" fmla="*/ 51 w 574"/>
                <a:gd name="T33" fmla="*/ 210 h 210"/>
                <a:gd name="T34" fmla="*/ 0 w 574"/>
                <a:gd name="T35" fmla="*/ 162 h 210"/>
                <a:gd name="T36" fmla="*/ 51 w 574"/>
                <a:gd name="T37" fmla="*/ 1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4" h="210">
                  <a:moveTo>
                    <a:pt x="51" y="114"/>
                  </a:moveTo>
                  <a:cubicBezTo>
                    <a:pt x="90" y="114"/>
                    <a:pt x="90" y="114"/>
                    <a:pt x="90" y="114"/>
                  </a:cubicBezTo>
                  <a:cubicBezTo>
                    <a:pt x="98" y="114"/>
                    <a:pt x="104" y="108"/>
                    <a:pt x="104" y="100"/>
                  </a:cubicBezTo>
                  <a:cubicBezTo>
                    <a:pt x="104" y="92"/>
                    <a:pt x="98" y="86"/>
                    <a:pt x="90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67" y="86"/>
                    <a:pt x="48" y="67"/>
                    <a:pt x="48" y="43"/>
                  </a:cubicBezTo>
                  <a:cubicBezTo>
                    <a:pt x="48" y="19"/>
                    <a:pt x="67" y="0"/>
                    <a:pt x="9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85" y="0"/>
                    <a:pt x="404" y="19"/>
                    <a:pt x="404" y="43"/>
                  </a:cubicBezTo>
                  <a:cubicBezTo>
                    <a:pt x="404" y="67"/>
                    <a:pt x="385" y="86"/>
                    <a:pt x="361" y="86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47" y="86"/>
                    <a:pt x="341" y="92"/>
                    <a:pt x="341" y="100"/>
                  </a:cubicBezTo>
                  <a:cubicBezTo>
                    <a:pt x="341" y="108"/>
                    <a:pt x="347" y="114"/>
                    <a:pt x="354" y="114"/>
                  </a:cubicBezTo>
                  <a:cubicBezTo>
                    <a:pt x="523" y="114"/>
                    <a:pt x="523" y="114"/>
                    <a:pt x="523" y="114"/>
                  </a:cubicBezTo>
                  <a:cubicBezTo>
                    <a:pt x="551" y="114"/>
                    <a:pt x="574" y="135"/>
                    <a:pt x="574" y="162"/>
                  </a:cubicBezTo>
                  <a:cubicBezTo>
                    <a:pt x="574" y="188"/>
                    <a:pt x="551" y="210"/>
                    <a:pt x="523" y="210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23" y="210"/>
                    <a:pt x="0" y="188"/>
                    <a:pt x="0" y="162"/>
                  </a:cubicBezTo>
                  <a:cubicBezTo>
                    <a:pt x="0" y="135"/>
                    <a:pt x="23" y="114"/>
                    <a:pt x="51" y="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379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7CB3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380"/>
            <p:cNvSpPr>
              <a:spLocks/>
            </p:cNvSpPr>
            <p:nvPr/>
          </p:nvSpPr>
          <p:spPr bwMode="auto">
            <a:xfrm>
              <a:off x="8635206" y="4849020"/>
              <a:ext cx="57150" cy="33338"/>
            </a:xfrm>
            <a:custGeom>
              <a:avLst/>
              <a:gdLst>
                <a:gd name="T0" fmla="*/ 17 w 36"/>
                <a:gd name="T1" fmla="*/ 0 h 21"/>
                <a:gd name="T2" fmla="*/ 0 w 36"/>
                <a:gd name="T3" fmla="*/ 0 h 21"/>
                <a:gd name="T4" fmla="*/ 21 w 36"/>
                <a:gd name="T5" fmla="*/ 21 h 21"/>
                <a:gd name="T6" fmla="*/ 36 w 36"/>
                <a:gd name="T7" fmla="*/ 21 h 21"/>
                <a:gd name="T8" fmla="*/ 17 w 3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1">
                  <a:moveTo>
                    <a:pt x="17" y="0"/>
                  </a:moveTo>
                  <a:lnTo>
                    <a:pt x="0" y="0"/>
                  </a:lnTo>
                  <a:lnTo>
                    <a:pt x="21" y="21"/>
                  </a:lnTo>
                  <a:lnTo>
                    <a:pt x="36" y="21"/>
                  </a:lnTo>
                  <a:lnTo>
                    <a:pt x="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0"/>
          <p:cNvGrpSpPr/>
          <p:nvPr/>
        </p:nvGrpSpPr>
        <p:grpSpPr>
          <a:xfrm>
            <a:off x="1418731" y="4245554"/>
            <a:ext cx="857110" cy="1709294"/>
            <a:chOff x="6519636" y="3533378"/>
            <a:chExt cx="552450" cy="1101725"/>
          </a:xfrm>
        </p:grpSpPr>
        <p:sp>
          <p:nvSpPr>
            <p:cNvPr id="82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그룹 80"/>
          <p:cNvGrpSpPr/>
          <p:nvPr/>
        </p:nvGrpSpPr>
        <p:grpSpPr>
          <a:xfrm>
            <a:off x="9800731" y="4225513"/>
            <a:ext cx="857110" cy="1709294"/>
            <a:chOff x="6519636" y="3533378"/>
            <a:chExt cx="552450" cy="1101725"/>
          </a:xfrm>
        </p:grpSpPr>
        <p:sp>
          <p:nvSpPr>
            <p:cNvPr id="58" name="Rectangle 325"/>
            <p:cNvSpPr>
              <a:spLocks noChangeArrowheads="1"/>
            </p:cNvSpPr>
            <p:nvPr/>
          </p:nvSpPr>
          <p:spPr bwMode="auto">
            <a:xfrm>
              <a:off x="6613299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326"/>
            <p:cNvSpPr>
              <a:spLocks noChangeArrowheads="1"/>
            </p:cNvSpPr>
            <p:nvPr/>
          </p:nvSpPr>
          <p:spPr bwMode="auto">
            <a:xfrm>
              <a:off x="6967311" y="4106465"/>
              <a:ext cx="11113" cy="206375"/>
            </a:xfrm>
            <a:prstGeom prst="rect">
              <a:avLst/>
            </a:pr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27"/>
            <p:cNvSpPr>
              <a:spLocks/>
            </p:cNvSpPr>
            <p:nvPr/>
          </p:nvSpPr>
          <p:spPr bwMode="auto">
            <a:xfrm>
              <a:off x="6519636" y="4304903"/>
              <a:ext cx="552450" cy="330200"/>
            </a:xfrm>
            <a:custGeom>
              <a:avLst/>
              <a:gdLst>
                <a:gd name="T0" fmla="*/ 184 w 184"/>
                <a:gd name="T1" fmla="*/ 83 h 110"/>
                <a:gd name="T2" fmla="*/ 149 w 184"/>
                <a:gd name="T3" fmla="*/ 110 h 110"/>
                <a:gd name="T4" fmla="*/ 35 w 184"/>
                <a:gd name="T5" fmla="*/ 110 h 110"/>
                <a:gd name="T6" fmla="*/ 0 w 184"/>
                <a:gd name="T7" fmla="*/ 83 h 110"/>
                <a:gd name="T8" fmla="*/ 0 w 184"/>
                <a:gd name="T9" fmla="*/ 27 h 110"/>
                <a:gd name="T10" fmla="*/ 35 w 184"/>
                <a:gd name="T11" fmla="*/ 0 h 110"/>
                <a:gd name="T12" fmla="*/ 97 w 184"/>
                <a:gd name="T13" fmla="*/ 9 h 110"/>
                <a:gd name="T14" fmla="*/ 149 w 184"/>
                <a:gd name="T15" fmla="*/ 0 h 110"/>
                <a:gd name="T16" fmla="*/ 184 w 184"/>
                <a:gd name="T17" fmla="*/ 27 h 110"/>
                <a:gd name="T18" fmla="*/ 184 w 184"/>
                <a:gd name="T19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0">
                  <a:moveTo>
                    <a:pt x="184" y="83"/>
                  </a:moveTo>
                  <a:cubicBezTo>
                    <a:pt x="184" y="98"/>
                    <a:pt x="168" y="110"/>
                    <a:pt x="149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16" y="110"/>
                    <a:pt x="0" y="98"/>
                    <a:pt x="0" y="8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6" y="0"/>
                    <a:pt x="35" y="0"/>
                  </a:cubicBezTo>
                  <a:cubicBezTo>
                    <a:pt x="35" y="0"/>
                    <a:pt x="57" y="9"/>
                    <a:pt x="97" y="9"/>
                  </a:cubicBezTo>
                  <a:cubicBezTo>
                    <a:pt x="136" y="9"/>
                    <a:pt x="149" y="0"/>
                    <a:pt x="149" y="0"/>
                  </a:cubicBezTo>
                  <a:cubicBezTo>
                    <a:pt x="168" y="0"/>
                    <a:pt x="184" y="12"/>
                    <a:pt x="184" y="27"/>
                  </a:cubicBezTo>
                  <a:lnTo>
                    <a:pt x="184" y="83"/>
                  </a:lnTo>
                  <a:close/>
                </a:path>
              </a:pathLst>
            </a:custGeom>
            <a:solidFill>
              <a:srgbClr val="A23F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28"/>
            <p:cNvSpPr>
              <a:spLocks/>
            </p:cNvSpPr>
            <p:nvPr/>
          </p:nvSpPr>
          <p:spPr bwMode="auto">
            <a:xfrm>
              <a:off x="6525986" y="4392215"/>
              <a:ext cx="546100" cy="242888"/>
            </a:xfrm>
            <a:custGeom>
              <a:avLst/>
              <a:gdLst>
                <a:gd name="T0" fmla="*/ 102 w 182"/>
                <a:gd name="T1" fmla="*/ 44 h 81"/>
                <a:gd name="T2" fmla="*/ 0 w 182"/>
                <a:gd name="T3" fmla="*/ 63 h 81"/>
                <a:gd name="T4" fmla="*/ 33 w 182"/>
                <a:gd name="T5" fmla="*/ 81 h 81"/>
                <a:gd name="T6" fmla="*/ 147 w 182"/>
                <a:gd name="T7" fmla="*/ 81 h 81"/>
                <a:gd name="T8" fmla="*/ 182 w 182"/>
                <a:gd name="T9" fmla="*/ 54 h 81"/>
                <a:gd name="T10" fmla="*/ 182 w 182"/>
                <a:gd name="T11" fmla="*/ 0 h 81"/>
                <a:gd name="T12" fmla="*/ 102 w 182"/>
                <a:gd name="T13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81">
                  <a:moveTo>
                    <a:pt x="102" y="44"/>
                  </a:moveTo>
                  <a:cubicBezTo>
                    <a:pt x="72" y="55"/>
                    <a:pt x="31" y="65"/>
                    <a:pt x="0" y="63"/>
                  </a:cubicBezTo>
                  <a:cubicBezTo>
                    <a:pt x="5" y="73"/>
                    <a:pt x="17" y="81"/>
                    <a:pt x="33" y="81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66" y="81"/>
                    <a:pt x="182" y="69"/>
                    <a:pt x="182" y="54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73" y="8"/>
                    <a:pt x="146" y="28"/>
                    <a:pt x="102" y="44"/>
                  </a:cubicBezTo>
                  <a:close/>
                </a:path>
              </a:pathLst>
            </a:custGeom>
            <a:solidFill>
              <a:srgbClr val="842F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29"/>
            <p:cNvSpPr>
              <a:spLocks/>
            </p:cNvSpPr>
            <p:nvPr/>
          </p:nvSpPr>
          <p:spPr bwMode="auto">
            <a:xfrm>
              <a:off x="6519636" y="4385865"/>
              <a:ext cx="552450" cy="68263"/>
            </a:xfrm>
            <a:custGeom>
              <a:avLst/>
              <a:gdLst>
                <a:gd name="T0" fmla="*/ 0 w 184"/>
                <a:gd name="T1" fmla="*/ 2 h 23"/>
                <a:gd name="T2" fmla="*/ 30 w 184"/>
                <a:gd name="T3" fmla="*/ 1 h 23"/>
                <a:gd name="T4" fmla="*/ 69 w 184"/>
                <a:gd name="T5" fmla="*/ 0 h 23"/>
                <a:gd name="T6" fmla="*/ 112 w 184"/>
                <a:gd name="T7" fmla="*/ 0 h 23"/>
                <a:gd name="T8" fmla="*/ 150 w 184"/>
                <a:gd name="T9" fmla="*/ 1 h 23"/>
                <a:gd name="T10" fmla="*/ 184 w 184"/>
                <a:gd name="T11" fmla="*/ 1 h 23"/>
                <a:gd name="T12" fmla="*/ 184 w 184"/>
                <a:gd name="T13" fmla="*/ 8 h 23"/>
                <a:gd name="T14" fmla="*/ 150 w 184"/>
                <a:gd name="T15" fmla="*/ 7 h 23"/>
                <a:gd name="T16" fmla="*/ 112 w 184"/>
                <a:gd name="T17" fmla="*/ 6 h 23"/>
                <a:gd name="T18" fmla="*/ 69 w 184"/>
                <a:gd name="T19" fmla="*/ 7 h 23"/>
                <a:gd name="T20" fmla="*/ 30 w 184"/>
                <a:gd name="T21" fmla="*/ 7 h 23"/>
                <a:gd name="T22" fmla="*/ 0 w 184"/>
                <a:gd name="T23" fmla="*/ 9 h 23"/>
                <a:gd name="T24" fmla="*/ 0 w 184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3">
                  <a:moveTo>
                    <a:pt x="0" y="2"/>
                  </a:moveTo>
                  <a:cubicBezTo>
                    <a:pt x="0" y="2"/>
                    <a:pt x="15" y="11"/>
                    <a:pt x="30" y="1"/>
                  </a:cubicBezTo>
                  <a:cubicBezTo>
                    <a:pt x="30" y="1"/>
                    <a:pt x="52" y="16"/>
                    <a:pt x="69" y="0"/>
                  </a:cubicBezTo>
                  <a:cubicBezTo>
                    <a:pt x="69" y="0"/>
                    <a:pt x="94" y="16"/>
                    <a:pt x="112" y="0"/>
                  </a:cubicBezTo>
                  <a:cubicBezTo>
                    <a:pt x="112" y="0"/>
                    <a:pt x="131" y="14"/>
                    <a:pt x="150" y="1"/>
                  </a:cubicBezTo>
                  <a:cubicBezTo>
                    <a:pt x="150" y="1"/>
                    <a:pt x="164" y="17"/>
                    <a:pt x="184" y="1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66" y="23"/>
                    <a:pt x="150" y="7"/>
                    <a:pt x="150" y="7"/>
                  </a:cubicBezTo>
                  <a:cubicBezTo>
                    <a:pt x="131" y="20"/>
                    <a:pt x="112" y="6"/>
                    <a:pt x="112" y="6"/>
                  </a:cubicBezTo>
                  <a:cubicBezTo>
                    <a:pt x="94" y="22"/>
                    <a:pt x="69" y="7"/>
                    <a:pt x="69" y="7"/>
                  </a:cubicBezTo>
                  <a:cubicBezTo>
                    <a:pt x="52" y="22"/>
                    <a:pt x="30" y="7"/>
                    <a:pt x="30" y="7"/>
                  </a:cubicBezTo>
                  <a:cubicBezTo>
                    <a:pt x="15" y="17"/>
                    <a:pt x="0" y="9"/>
                    <a:pt x="0" y="9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30"/>
            <p:cNvSpPr>
              <a:spLocks/>
            </p:cNvSpPr>
            <p:nvPr/>
          </p:nvSpPr>
          <p:spPr bwMode="auto">
            <a:xfrm>
              <a:off x="6567261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331"/>
            <p:cNvSpPr>
              <a:spLocks/>
            </p:cNvSpPr>
            <p:nvPr/>
          </p:nvSpPr>
          <p:spPr bwMode="auto">
            <a:xfrm>
              <a:off x="6600599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32"/>
            <p:cNvSpPr>
              <a:spLocks/>
            </p:cNvSpPr>
            <p:nvPr/>
          </p:nvSpPr>
          <p:spPr bwMode="auto">
            <a:xfrm>
              <a:off x="6684736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2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33"/>
            <p:cNvSpPr>
              <a:spLocks/>
            </p:cNvSpPr>
            <p:nvPr/>
          </p:nvSpPr>
          <p:spPr bwMode="auto">
            <a:xfrm>
              <a:off x="6718074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334"/>
            <p:cNvSpPr>
              <a:spLocks/>
            </p:cNvSpPr>
            <p:nvPr/>
          </p:nvSpPr>
          <p:spPr bwMode="auto">
            <a:xfrm>
              <a:off x="68133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4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6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4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3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35"/>
            <p:cNvSpPr>
              <a:spLocks/>
            </p:cNvSpPr>
            <p:nvPr/>
          </p:nvSpPr>
          <p:spPr bwMode="auto">
            <a:xfrm>
              <a:off x="6846661" y="4400153"/>
              <a:ext cx="19050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5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5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336"/>
            <p:cNvSpPr>
              <a:spLocks/>
            </p:cNvSpPr>
            <p:nvPr/>
          </p:nvSpPr>
          <p:spPr bwMode="auto">
            <a:xfrm>
              <a:off x="6927624" y="4416028"/>
              <a:ext cx="80963" cy="98425"/>
            </a:xfrm>
            <a:custGeom>
              <a:avLst/>
              <a:gdLst>
                <a:gd name="T0" fmla="*/ 17 w 27"/>
                <a:gd name="T1" fmla="*/ 0 h 33"/>
                <a:gd name="T2" fmla="*/ 17 w 27"/>
                <a:gd name="T3" fmla="*/ 0 h 33"/>
                <a:gd name="T4" fmla="*/ 14 w 27"/>
                <a:gd name="T5" fmla="*/ 5 h 33"/>
                <a:gd name="T6" fmla="*/ 11 w 27"/>
                <a:gd name="T7" fmla="*/ 0 h 33"/>
                <a:gd name="T8" fmla="*/ 11 w 27"/>
                <a:gd name="T9" fmla="*/ 0 h 33"/>
                <a:gd name="T10" fmla="*/ 0 w 27"/>
                <a:gd name="T11" fmla="*/ 19 h 33"/>
                <a:gd name="T12" fmla="*/ 13 w 27"/>
                <a:gd name="T13" fmla="*/ 33 h 33"/>
                <a:gd name="T14" fmla="*/ 27 w 27"/>
                <a:gd name="T15" fmla="*/ 19 h 33"/>
                <a:gd name="T16" fmla="*/ 17 w 27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3"/>
                    <a:pt x="15" y="5"/>
                    <a:pt x="14" y="5"/>
                  </a:cubicBezTo>
                  <a:cubicBezTo>
                    <a:pt x="13" y="5"/>
                    <a:pt x="11" y="3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2"/>
                    <a:pt x="0" y="12"/>
                    <a:pt x="0" y="19"/>
                  </a:cubicBezTo>
                  <a:cubicBezTo>
                    <a:pt x="0" y="27"/>
                    <a:pt x="6" y="33"/>
                    <a:pt x="13" y="33"/>
                  </a:cubicBezTo>
                  <a:cubicBezTo>
                    <a:pt x="21" y="33"/>
                    <a:pt x="27" y="27"/>
                    <a:pt x="27" y="19"/>
                  </a:cubicBezTo>
                  <a:cubicBezTo>
                    <a:pt x="27" y="13"/>
                    <a:pt x="22" y="3"/>
                    <a:pt x="1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337"/>
            <p:cNvSpPr>
              <a:spLocks/>
            </p:cNvSpPr>
            <p:nvPr/>
          </p:nvSpPr>
          <p:spPr bwMode="auto">
            <a:xfrm>
              <a:off x="6960961" y="4400153"/>
              <a:ext cx="17463" cy="30163"/>
            </a:xfrm>
            <a:custGeom>
              <a:avLst/>
              <a:gdLst>
                <a:gd name="T0" fmla="*/ 3 w 6"/>
                <a:gd name="T1" fmla="*/ 10 h 10"/>
                <a:gd name="T2" fmla="*/ 6 w 6"/>
                <a:gd name="T3" fmla="*/ 5 h 10"/>
                <a:gd name="T4" fmla="*/ 6 w 6"/>
                <a:gd name="T5" fmla="*/ 5 h 10"/>
                <a:gd name="T6" fmla="*/ 3 w 6"/>
                <a:gd name="T7" fmla="*/ 0 h 10"/>
                <a:gd name="T8" fmla="*/ 0 w 6"/>
                <a:gd name="T9" fmla="*/ 5 h 10"/>
                <a:gd name="T10" fmla="*/ 0 w 6"/>
                <a:gd name="T11" fmla="*/ 5 h 10"/>
                <a:gd name="T12" fmla="*/ 3 w 6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4" y="10"/>
                    <a:pt x="6" y="8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0"/>
                    <a:pt x="3" y="10"/>
                  </a:cubicBezTo>
                  <a:close/>
                </a:path>
              </a:pathLst>
            </a:custGeom>
            <a:solidFill>
              <a:srgbClr val="F28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353"/>
            <p:cNvSpPr>
              <a:spLocks/>
            </p:cNvSpPr>
            <p:nvPr/>
          </p:nvSpPr>
          <p:spPr bwMode="auto">
            <a:xfrm>
              <a:off x="6670449" y="3604815"/>
              <a:ext cx="53975" cy="9525"/>
            </a:xfrm>
            <a:custGeom>
              <a:avLst/>
              <a:gdLst>
                <a:gd name="T0" fmla="*/ 17 w 18"/>
                <a:gd name="T1" fmla="*/ 0 h 3"/>
                <a:gd name="T2" fmla="*/ 0 w 18"/>
                <a:gd name="T3" fmla="*/ 3 h 3"/>
                <a:gd name="T4" fmla="*/ 18 w 18"/>
                <a:gd name="T5" fmla="*/ 0 h 3"/>
                <a:gd name="T6" fmla="*/ 17 w 1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">
                  <a:moveTo>
                    <a:pt x="17" y="0"/>
                  </a:moveTo>
                  <a:cubicBezTo>
                    <a:pt x="12" y="1"/>
                    <a:pt x="6" y="2"/>
                    <a:pt x="0" y="3"/>
                  </a:cubicBezTo>
                  <a:cubicBezTo>
                    <a:pt x="6" y="2"/>
                    <a:pt x="11" y="1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DC5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354"/>
            <p:cNvSpPr>
              <a:spLocks/>
            </p:cNvSpPr>
            <p:nvPr/>
          </p:nvSpPr>
          <p:spPr bwMode="auto">
            <a:xfrm>
              <a:off x="6721249" y="3604815"/>
              <a:ext cx="7938" cy="0"/>
            </a:xfrm>
            <a:custGeom>
              <a:avLst/>
              <a:gdLst>
                <a:gd name="T0" fmla="*/ 3 w 3"/>
                <a:gd name="T1" fmla="*/ 0 w 3"/>
                <a:gd name="T2" fmla="*/ 1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EAE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355"/>
            <p:cNvSpPr>
              <a:spLocks/>
            </p:cNvSpPr>
            <p:nvPr/>
          </p:nvSpPr>
          <p:spPr bwMode="auto">
            <a:xfrm>
              <a:off x="6603774" y="3752453"/>
              <a:ext cx="39688" cy="363538"/>
            </a:xfrm>
            <a:custGeom>
              <a:avLst/>
              <a:gdLst>
                <a:gd name="T0" fmla="*/ 11 w 13"/>
                <a:gd name="T1" fmla="*/ 121 h 121"/>
                <a:gd name="T2" fmla="*/ 9 w 13"/>
                <a:gd name="T3" fmla="*/ 118 h 121"/>
                <a:gd name="T4" fmla="*/ 0 w 13"/>
                <a:gd name="T5" fmla="*/ 3 h 121"/>
                <a:gd name="T6" fmla="*/ 2 w 13"/>
                <a:gd name="T7" fmla="*/ 0 h 121"/>
                <a:gd name="T8" fmla="*/ 4 w 13"/>
                <a:gd name="T9" fmla="*/ 2 h 121"/>
                <a:gd name="T10" fmla="*/ 13 w 13"/>
                <a:gd name="T11" fmla="*/ 118 h 121"/>
                <a:gd name="T12" fmla="*/ 11 w 13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21">
                  <a:moveTo>
                    <a:pt x="11" y="121"/>
                  </a:moveTo>
                  <a:cubicBezTo>
                    <a:pt x="10" y="121"/>
                    <a:pt x="9" y="120"/>
                    <a:pt x="9" y="118"/>
                  </a:cubicBezTo>
                  <a:cubicBezTo>
                    <a:pt x="8" y="44"/>
                    <a:pt x="0" y="3"/>
                    <a:pt x="0" y="3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12" y="44"/>
                    <a:pt x="13" y="118"/>
                  </a:cubicBezTo>
                  <a:cubicBezTo>
                    <a:pt x="13" y="119"/>
                    <a:pt x="12" y="121"/>
                    <a:pt x="11" y="121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356"/>
            <p:cNvSpPr>
              <a:spLocks/>
            </p:cNvSpPr>
            <p:nvPr/>
          </p:nvSpPr>
          <p:spPr bwMode="auto">
            <a:xfrm>
              <a:off x="6694261" y="3733403"/>
              <a:ext cx="33338" cy="373063"/>
            </a:xfrm>
            <a:custGeom>
              <a:avLst/>
              <a:gdLst>
                <a:gd name="T0" fmla="*/ 6 w 11"/>
                <a:gd name="T1" fmla="*/ 124 h 124"/>
                <a:gd name="T2" fmla="*/ 5 w 11"/>
                <a:gd name="T3" fmla="*/ 124 h 124"/>
                <a:gd name="T4" fmla="*/ 3 w 11"/>
                <a:gd name="T5" fmla="*/ 122 h 124"/>
                <a:gd name="T6" fmla="*/ 0 w 11"/>
                <a:gd name="T7" fmla="*/ 3 h 124"/>
                <a:gd name="T8" fmla="*/ 2 w 11"/>
                <a:gd name="T9" fmla="*/ 0 h 124"/>
                <a:gd name="T10" fmla="*/ 5 w 11"/>
                <a:gd name="T11" fmla="*/ 1 h 124"/>
                <a:gd name="T12" fmla="*/ 8 w 11"/>
                <a:gd name="T13" fmla="*/ 122 h 124"/>
                <a:gd name="T14" fmla="*/ 6 w 11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24">
                  <a:moveTo>
                    <a:pt x="6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4" y="124"/>
                    <a:pt x="3" y="123"/>
                    <a:pt x="3" y="122"/>
                  </a:cubicBezTo>
                  <a:cubicBezTo>
                    <a:pt x="6" y="73"/>
                    <a:pt x="1" y="7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3"/>
                    <a:pt x="11" y="72"/>
                    <a:pt x="8" y="122"/>
                  </a:cubicBezTo>
                  <a:cubicBezTo>
                    <a:pt x="8" y="123"/>
                    <a:pt x="7" y="124"/>
                    <a:pt x="6" y="124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357"/>
            <p:cNvSpPr>
              <a:spLocks/>
            </p:cNvSpPr>
            <p:nvPr/>
          </p:nvSpPr>
          <p:spPr bwMode="auto">
            <a:xfrm>
              <a:off x="6786336" y="3728640"/>
              <a:ext cx="15875" cy="365125"/>
            </a:xfrm>
            <a:custGeom>
              <a:avLst/>
              <a:gdLst>
                <a:gd name="T0" fmla="*/ 3 w 5"/>
                <a:gd name="T1" fmla="*/ 122 h 122"/>
                <a:gd name="T2" fmla="*/ 0 w 5"/>
                <a:gd name="T3" fmla="*/ 120 h 122"/>
                <a:gd name="T4" fmla="*/ 0 w 5"/>
                <a:gd name="T5" fmla="*/ 2 h 122"/>
                <a:gd name="T6" fmla="*/ 3 w 5"/>
                <a:gd name="T7" fmla="*/ 0 h 122"/>
                <a:gd name="T8" fmla="*/ 5 w 5"/>
                <a:gd name="T9" fmla="*/ 2 h 122"/>
                <a:gd name="T10" fmla="*/ 5 w 5"/>
                <a:gd name="T11" fmla="*/ 120 h 122"/>
                <a:gd name="T12" fmla="*/ 3 w 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2">
                  <a:moveTo>
                    <a:pt x="3" y="122"/>
                  </a:moveTo>
                  <a:cubicBezTo>
                    <a:pt x="1" y="122"/>
                    <a:pt x="0" y="121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4" y="122"/>
                    <a:pt x="3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358"/>
            <p:cNvSpPr>
              <a:spLocks/>
            </p:cNvSpPr>
            <p:nvPr/>
          </p:nvSpPr>
          <p:spPr bwMode="auto">
            <a:xfrm>
              <a:off x="6853011" y="3731815"/>
              <a:ext cx="44450" cy="365125"/>
            </a:xfrm>
            <a:custGeom>
              <a:avLst/>
              <a:gdLst>
                <a:gd name="T0" fmla="*/ 8 w 15"/>
                <a:gd name="T1" fmla="*/ 122 h 122"/>
                <a:gd name="T2" fmla="*/ 6 w 15"/>
                <a:gd name="T3" fmla="*/ 120 h 122"/>
                <a:gd name="T4" fmla="*/ 10 w 15"/>
                <a:gd name="T5" fmla="*/ 1 h 122"/>
                <a:gd name="T6" fmla="*/ 13 w 15"/>
                <a:gd name="T7" fmla="*/ 0 h 122"/>
                <a:gd name="T8" fmla="*/ 14 w 15"/>
                <a:gd name="T9" fmla="*/ 3 h 122"/>
                <a:gd name="T10" fmla="*/ 10 w 15"/>
                <a:gd name="T11" fmla="*/ 119 h 122"/>
                <a:gd name="T12" fmla="*/ 8 w 15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22">
                  <a:moveTo>
                    <a:pt x="8" y="122"/>
                  </a:moveTo>
                  <a:cubicBezTo>
                    <a:pt x="7" y="122"/>
                    <a:pt x="6" y="121"/>
                    <a:pt x="6" y="120"/>
                  </a:cubicBezTo>
                  <a:cubicBezTo>
                    <a:pt x="0" y="74"/>
                    <a:pt x="9" y="3"/>
                    <a:pt x="10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13" y="8"/>
                    <a:pt x="5" y="75"/>
                    <a:pt x="10" y="119"/>
                  </a:cubicBezTo>
                  <a:cubicBezTo>
                    <a:pt x="10" y="120"/>
                    <a:pt x="10" y="122"/>
                    <a:pt x="8" y="122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359"/>
            <p:cNvSpPr>
              <a:spLocks/>
            </p:cNvSpPr>
            <p:nvPr/>
          </p:nvSpPr>
          <p:spPr bwMode="auto">
            <a:xfrm>
              <a:off x="6930799" y="3733403"/>
              <a:ext cx="42863" cy="360363"/>
            </a:xfrm>
            <a:custGeom>
              <a:avLst/>
              <a:gdLst>
                <a:gd name="T0" fmla="*/ 7 w 14"/>
                <a:gd name="T1" fmla="*/ 120 h 120"/>
                <a:gd name="T2" fmla="*/ 5 w 14"/>
                <a:gd name="T3" fmla="*/ 118 h 120"/>
                <a:gd name="T4" fmla="*/ 9 w 14"/>
                <a:gd name="T5" fmla="*/ 2 h 120"/>
                <a:gd name="T6" fmla="*/ 12 w 14"/>
                <a:gd name="T7" fmla="*/ 0 h 120"/>
                <a:gd name="T8" fmla="*/ 13 w 14"/>
                <a:gd name="T9" fmla="*/ 2 h 120"/>
                <a:gd name="T10" fmla="*/ 10 w 14"/>
                <a:gd name="T11" fmla="*/ 118 h 120"/>
                <a:gd name="T12" fmla="*/ 7 w 1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0">
                  <a:moveTo>
                    <a:pt x="7" y="120"/>
                  </a:moveTo>
                  <a:cubicBezTo>
                    <a:pt x="6" y="120"/>
                    <a:pt x="5" y="119"/>
                    <a:pt x="5" y="118"/>
                  </a:cubicBezTo>
                  <a:cubicBezTo>
                    <a:pt x="0" y="46"/>
                    <a:pt x="9" y="2"/>
                    <a:pt x="9" y="2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1"/>
                    <a:pt x="13" y="2"/>
                  </a:cubicBezTo>
                  <a:cubicBezTo>
                    <a:pt x="13" y="3"/>
                    <a:pt x="4" y="46"/>
                    <a:pt x="10" y="118"/>
                  </a:cubicBezTo>
                  <a:cubicBezTo>
                    <a:pt x="10" y="119"/>
                    <a:pt x="9" y="120"/>
                    <a:pt x="7" y="120"/>
                  </a:cubicBezTo>
                  <a:close/>
                </a:path>
              </a:pathLst>
            </a:custGeom>
            <a:solidFill>
              <a:srgbClr val="5B45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360"/>
            <p:cNvSpPr>
              <a:spLocks/>
            </p:cNvSpPr>
            <p:nvPr/>
          </p:nvSpPr>
          <p:spPr bwMode="auto">
            <a:xfrm>
              <a:off x="6533924" y="3533378"/>
              <a:ext cx="520700" cy="309563"/>
            </a:xfrm>
            <a:custGeom>
              <a:avLst/>
              <a:gdLst>
                <a:gd name="T0" fmla="*/ 0 w 173"/>
                <a:gd name="T1" fmla="*/ 42 h 103"/>
                <a:gd name="T2" fmla="*/ 173 w 173"/>
                <a:gd name="T3" fmla="*/ 41 h 103"/>
                <a:gd name="T4" fmla="*/ 151 w 173"/>
                <a:gd name="T5" fmla="*/ 98 h 103"/>
                <a:gd name="T6" fmla="*/ 21 w 173"/>
                <a:gd name="T7" fmla="*/ 103 h 103"/>
                <a:gd name="T8" fmla="*/ 0 w 173"/>
                <a:gd name="T9" fmla="*/ 4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03">
                  <a:moveTo>
                    <a:pt x="0" y="42"/>
                  </a:moveTo>
                  <a:cubicBezTo>
                    <a:pt x="0" y="42"/>
                    <a:pt x="81" y="0"/>
                    <a:pt x="173" y="41"/>
                  </a:cubicBezTo>
                  <a:cubicBezTo>
                    <a:pt x="173" y="41"/>
                    <a:pt x="156" y="71"/>
                    <a:pt x="151" y="98"/>
                  </a:cubicBezTo>
                  <a:cubicBezTo>
                    <a:pt x="151" y="98"/>
                    <a:pt x="76" y="84"/>
                    <a:pt x="21" y="103"/>
                  </a:cubicBezTo>
                  <a:cubicBezTo>
                    <a:pt x="21" y="103"/>
                    <a:pt x="18" y="73"/>
                    <a:pt x="0" y="42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361"/>
            <p:cNvSpPr>
              <a:spLocks/>
            </p:cNvSpPr>
            <p:nvPr/>
          </p:nvSpPr>
          <p:spPr bwMode="auto">
            <a:xfrm>
              <a:off x="6587899" y="3712765"/>
              <a:ext cx="409575" cy="130175"/>
            </a:xfrm>
            <a:custGeom>
              <a:avLst/>
              <a:gdLst>
                <a:gd name="T0" fmla="*/ 0 w 136"/>
                <a:gd name="T1" fmla="*/ 25 h 43"/>
                <a:gd name="T2" fmla="*/ 136 w 136"/>
                <a:gd name="T3" fmla="*/ 23 h 43"/>
                <a:gd name="T4" fmla="*/ 132 w 136"/>
                <a:gd name="T5" fmla="*/ 40 h 43"/>
                <a:gd name="T6" fmla="*/ 3 w 136"/>
                <a:gd name="T7" fmla="*/ 43 h 43"/>
                <a:gd name="T8" fmla="*/ 0 w 136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3">
                  <a:moveTo>
                    <a:pt x="0" y="25"/>
                  </a:moveTo>
                  <a:cubicBezTo>
                    <a:pt x="0" y="25"/>
                    <a:pt x="56" y="0"/>
                    <a:pt x="136" y="23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59" y="24"/>
                    <a:pt x="3" y="43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AF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62"/>
            <p:cNvSpPr>
              <a:spLocks/>
            </p:cNvSpPr>
            <p:nvPr/>
          </p:nvSpPr>
          <p:spPr bwMode="auto">
            <a:xfrm>
              <a:off x="7045099" y="3638153"/>
              <a:ext cx="20638" cy="206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5 h 7"/>
                <a:gd name="T4" fmla="*/ 3 w 7"/>
                <a:gd name="T5" fmla="*/ 6 h 7"/>
                <a:gd name="T6" fmla="*/ 2 w 7"/>
                <a:gd name="T7" fmla="*/ 7 h 7"/>
                <a:gd name="T8" fmla="*/ 2 w 7"/>
                <a:gd name="T9" fmla="*/ 7 h 7"/>
                <a:gd name="T10" fmla="*/ 7 w 7"/>
                <a:gd name="T11" fmla="*/ 1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3" y="2"/>
                    <a:pt x="1" y="3"/>
                    <a:pt x="0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363"/>
            <p:cNvSpPr>
              <a:spLocks/>
            </p:cNvSpPr>
            <p:nvPr/>
          </p:nvSpPr>
          <p:spPr bwMode="auto">
            <a:xfrm>
              <a:off x="7035574" y="3631803"/>
              <a:ext cx="22225" cy="20638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5 h 7"/>
                <a:gd name="T4" fmla="*/ 3 w 7"/>
                <a:gd name="T5" fmla="*/ 7 h 7"/>
                <a:gd name="T6" fmla="*/ 7 w 7"/>
                <a:gd name="T7" fmla="*/ 2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  <a:cubicBezTo>
                    <a:pt x="1" y="6"/>
                    <a:pt x="2" y="6"/>
                    <a:pt x="3" y="7"/>
                  </a:cubicBezTo>
                  <a:cubicBezTo>
                    <a:pt x="4" y="5"/>
                    <a:pt x="6" y="4"/>
                    <a:pt x="7" y="2"/>
                  </a:cubicBezTo>
                  <a:cubicBezTo>
                    <a:pt x="6" y="1"/>
                    <a:pt x="4" y="1"/>
                    <a:pt x="3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364"/>
            <p:cNvSpPr>
              <a:spLocks/>
            </p:cNvSpPr>
            <p:nvPr/>
          </p:nvSpPr>
          <p:spPr bwMode="auto">
            <a:xfrm>
              <a:off x="6529161" y="3649265"/>
              <a:ext cx="4763" cy="9525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898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365"/>
            <p:cNvSpPr>
              <a:spLocks/>
            </p:cNvSpPr>
            <p:nvPr/>
          </p:nvSpPr>
          <p:spPr bwMode="auto">
            <a:xfrm>
              <a:off x="6522811" y="3634978"/>
              <a:ext cx="14288" cy="23813"/>
            </a:xfrm>
            <a:custGeom>
              <a:avLst/>
              <a:gdLst>
                <a:gd name="T0" fmla="*/ 1 w 5"/>
                <a:gd name="T1" fmla="*/ 0 h 8"/>
                <a:gd name="T2" fmla="*/ 0 w 5"/>
                <a:gd name="T3" fmla="*/ 1 h 8"/>
                <a:gd name="T4" fmla="*/ 2 w 5"/>
                <a:gd name="T5" fmla="*/ 5 h 8"/>
                <a:gd name="T6" fmla="*/ 4 w 5"/>
                <a:gd name="T7" fmla="*/ 8 h 8"/>
                <a:gd name="T8" fmla="*/ 5 w 5"/>
                <a:gd name="T9" fmla="*/ 7 h 8"/>
                <a:gd name="T10" fmla="*/ 1 w 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4" y="5"/>
                    <a:pt x="3" y="3"/>
                    <a:pt x="1" y="0"/>
                  </a:cubicBezTo>
                </a:path>
              </a:pathLst>
            </a:custGeom>
            <a:solidFill>
              <a:srgbClr val="CC3B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366"/>
            <p:cNvSpPr>
              <a:spLocks/>
            </p:cNvSpPr>
            <p:nvPr/>
          </p:nvSpPr>
          <p:spPr bwMode="auto">
            <a:xfrm>
              <a:off x="6525986" y="3611165"/>
              <a:ext cx="74613" cy="44450"/>
            </a:xfrm>
            <a:custGeom>
              <a:avLst/>
              <a:gdLst>
                <a:gd name="T0" fmla="*/ 21 w 25"/>
                <a:gd name="T1" fmla="*/ 0 h 15"/>
                <a:gd name="T2" fmla="*/ 0 w 25"/>
                <a:gd name="T3" fmla="*/ 8 h 15"/>
                <a:gd name="T4" fmla="*/ 4 w 25"/>
                <a:gd name="T5" fmla="*/ 15 h 15"/>
                <a:gd name="T6" fmla="*/ 25 w 25"/>
                <a:gd name="T7" fmla="*/ 7 h 15"/>
                <a:gd name="T8" fmla="*/ 2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1" y="0"/>
                  </a:moveTo>
                  <a:cubicBezTo>
                    <a:pt x="11" y="3"/>
                    <a:pt x="3" y="7"/>
                    <a:pt x="0" y="8"/>
                  </a:cubicBezTo>
                  <a:cubicBezTo>
                    <a:pt x="2" y="11"/>
                    <a:pt x="3" y="13"/>
                    <a:pt x="4" y="15"/>
                  </a:cubicBezTo>
                  <a:cubicBezTo>
                    <a:pt x="7" y="14"/>
                    <a:pt x="14" y="11"/>
                    <a:pt x="25" y="7"/>
                  </a:cubicBezTo>
                  <a:cubicBezTo>
                    <a:pt x="24" y="5"/>
                    <a:pt x="23" y="3"/>
                    <a:pt x="2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367"/>
            <p:cNvSpPr>
              <a:spLocks/>
            </p:cNvSpPr>
            <p:nvPr/>
          </p:nvSpPr>
          <p:spPr bwMode="auto">
            <a:xfrm>
              <a:off x="6587899" y="3593703"/>
              <a:ext cx="69850" cy="38100"/>
            </a:xfrm>
            <a:custGeom>
              <a:avLst/>
              <a:gdLst>
                <a:gd name="T0" fmla="*/ 20 w 23"/>
                <a:gd name="T1" fmla="*/ 0 h 13"/>
                <a:gd name="T2" fmla="*/ 0 w 23"/>
                <a:gd name="T3" fmla="*/ 6 h 13"/>
                <a:gd name="T4" fmla="*/ 4 w 23"/>
                <a:gd name="T5" fmla="*/ 13 h 13"/>
                <a:gd name="T6" fmla="*/ 23 w 23"/>
                <a:gd name="T7" fmla="*/ 8 h 13"/>
                <a:gd name="T8" fmla="*/ 20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0" y="0"/>
                  </a:moveTo>
                  <a:cubicBezTo>
                    <a:pt x="13" y="2"/>
                    <a:pt x="6" y="4"/>
                    <a:pt x="0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10" y="11"/>
                    <a:pt x="16" y="10"/>
                    <a:pt x="23" y="8"/>
                  </a:cubicBezTo>
                  <a:cubicBezTo>
                    <a:pt x="22" y="6"/>
                    <a:pt x="21" y="4"/>
                    <a:pt x="20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368"/>
            <p:cNvSpPr>
              <a:spLocks/>
            </p:cNvSpPr>
            <p:nvPr/>
          </p:nvSpPr>
          <p:spPr bwMode="auto">
            <a:xfrm>
              <a:off x="6984774" y="3611165"/>
              <a:ext cx="60325" cy="36513"/>
            </a:xfrm>
            <a:custGeom>
              <a:avLst/>
              <a:gdLst>
                <a:gd name="T0" fmla="*/ 3 w 20"/>
                <a:gd name="T1" fmla="*/ 0 h 12"/>
                <a:gd name="T2" fmla="*/ 0 w 20"/>
                <a:gd name="T3" fmla="*/ 6 h 12"/>
                <a:gd name="T4" fmla="*/ 17 w 20"/>
                <a:gd name="T5" fmla="*/ 12 h 12"/>
                <a:gd name="T6" fmla="*/ 20 w 20"/>
                <a:gd name="T7" fmla="*/ 7 h 12"/>
                <a:gd name="T8" fmla="*/ 3 w 2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2">
                  <a:moveTo>
                    <a:pt x="3" y="0"/>
                  </a:moveTo>
                  <a:cubicBezTo>
                    <a:pt x="2" y="3"/>
                    <a:pt x="1" y="5"/>
                    <a:pt x="0" y="6"/>
                  </a:cubicBezTo>
                  <a:cubicBezTo>
                    <a:pt x="5" y="8"/>
                    <a:pt x="11" y="10"/>
                    <a:pt x="17" y="12"/>
                  </a:cubicBezTo>
                  <a:cubicBezTo>
                    <a:pt x="18" y="11"/>
                    <a:pt x="19" y="9"/>
                    <a:pt x="20" y="7"/>
                  </a:cubicBezTo>
                  <a:cubicBezTo>
                    <a:pt x="14" y="4"/>
                    <a:pt x="9" y="2"/>
                    <a:pt x="3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369"/>
            <p:cNvSpPr>
              <a:spLocks/>
            </p:cNvSpPr>
            <p:nvPr/>
          </p:nvSpPr>
          <p:spPr bwMode="auto">
            <a:xfrm>
              <a:off x="6927624" y="3593703"/>
              <a:ext cx="66675" cy="34925"/>
            </a:xfrm>
            <a:custGeom>
              <a:avLst/>
              <a:gdLst>
                <a:gd name="T0" fmla="*/ 2 w 22"/>
                <a:gd name="T1" fmla="*/ 0 h 12"/>
                <a:gd name="T2" fmla="*/ 0 w 22"/>
                <a:gd name="T3" fmla="*/ 7 h 12"/>
                <a:gd name="T4" fmla="*/ 19 w 22"/>
                <a:gd name="T5" fmla="*/ 12 h 12"/>
                <a:gd name="T6" fmla="*/ 22 w 22"/>
                <a:gd name="T7" fmla="*/ 6 h 12"/>
                <a:gd name="T8" fmla="*/ 2 w 2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" y="0"/>
                  </a:moveTo>
                  <a:cubicBezTo>
                    <a:pt x="1" y="3"/>
                    <a:pt x="1" y="6"/>
                    <a:pt x="0" y="7"/>
                  </a:cubicBezTo>
                  <a:cubicBezTo>
                    <a:pt x="6" y="9"/>
                    <a:pt x="12" y="10"/>
                    <a:pt x="19" y="12"/>
                  </a:cubicBezTo>
                  <a:cubicBezTo>
                    <a:pt x="20" y="11"/>
                    <a:pt x="21" y="9"/>
                    <a:pt x="22" y="6"/>
                  </a:cubicBezTo>
                  <a:cubicBezTo>
                    <a:pt x="15" y="4"/>
                    <a:pt x="9" y="2"/>
                    <a:pt x="2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370"/>
            <p:cNvSpPr>
              <a:spLocks/>
            </p:cNvSpPr>
            <p:nvPr/>
          </p:nvSpPr>
          <p:spPr bwMode="auto">
            <a:xfrm>
              <a:off x="6648224" y="3581003"/>
              <a:ext cx="73025" cy="36513"/>
            </a:xfrm>
            <a:custGeom>
              <a:avLst/>
              <a:gdLst>
                <a:gd name="T0" fmla="*/ 24 w 24"/>
                <a:gd name="T1" fmla="*/ 0 h 12"/>
                <a:gd name="T2" fmla="*/ 0 w 24"/>
                <a:gd name="T3" fmla="*/ 4 h 12"/>
                <a:gd name="T4" fmla="*/ 3 w 24"/>
                <a:gd name="T5" fmla="*/ 12 h 12"/>
                <a:gd name="T6" fmla="*/ 7 w 24"/>
                <a:gd name="T7" fmla="*/ 11 h 12"/>
                <a:gd name="T8" fmla="*/ 24 w 24"/>
                <a:gd name="T9" fmla="*/ 8 h 12"/>
                <a:gd name="T10" fmla="*/ 24 w 2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2">
                  <a:moveTo>
                    <a:pt x="24" y="0"/>
                  </a:moveTo>
                  <a:cubicBezTo>
                    <a:pt x="15" y="1"/>
                    <a:pt x="7" y="2"/>
                    <a:pt x="0" y="4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13" y="10"/>
                    <a:pt x="19" y="9"/>
                    <a:pt x="24" y="8"/>
                  </a:cubicBezTo>
                  <a:cubicBezTo>
                    <a:pt x="24" y="6"/>
                    <a:pt x="24" y="3"/>
                    <a:pt x="24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371"/>
            <p:cNvSpPr>
              <a:spLocks/>
            </p:cNvSpPr>
            <p:nvPr/>
          </p:nvSpPr>
          <p:spPr bwMode="auto">
            <a:xfrm>
              <a:off x="6862536" y="3581003"/>
              <a:ext cx="71438" cy="33338"/>
            </a:xfrm>
            <a:custGeom>
              <a:avLst/>
              <a:gdLst>
                <a:gd name="T0" fmla="*/ 1 w 24"/>
                <a:gd name="T1" fmla="*/ 0 h 11"/>
                <a:gd name="T2" fmla="*/ 0 w 24"/>
                <a:gd name="T3" fmla="*/ 8 h 11"/>
                <a:gd name="T4" fmla="*/ 22 w 24"/>
                <a:gd name="T5" fmla="*/ 11 h 11"/>
                <a:gd name="T6" fmla="*/ 24 w 24"/>
                <a:gd name="T7" fmla="*/ 4 h 11"/>
                <a:gd name="T8" fmla="*/ 1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7" y="9"/>
                    <a:pt x="15" y="10"/>
                    <a:pt x="22" y="11"/>
                  </a:cubicBezTo>
                  <a:cubicBezTo>
                    <a:pt x="23" y="10"/>
                    <a:pt x="23" y="7"/>
                    <a:pt x="24" y="4"/>
                  </a:cubicBezTo>
                  <a:cubicBezTo>
                    <a:pt x="16" y="2"/>
                    <a:pt x="8" y="1"/>
                    <a:pt x="1" y="0"/>
                  </a:cubicBezTo>
                </a:path>
              </a:pathLst>
            </a:custGeom>
            <a:solidFill>
              <a:srgbClr val="C439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372"/>
            <p:cNvSpPr>
              <a:spLocks/>
            </p:cNvSpPr>
            <p:nvPr/>
          </p:nvSpPr>
          <p:spPr bwMode="auto">
            <a:xfrm>
              <a:off x="6721249" y="3577828"/>
              <a:ext cx="144463" cy="26988"/>
            </a:xfrm>
            <a:custGeom>
              <a:avLst/>
              <a:gdLst>
                <a:gd name="T0" fmla="*/ 23 w 48"/>
                <a:gd name="T1" fmla="*/ 0 h 9"/>
                <a:gd name="T2" fmla="*/ 0 w 48"/>
                <a:gd name="T3" fmla="*/ 1 h 9"/>
                <a:gd name="T4" fmla="*/ 0 w 48"/>
                <a:gd name="T5" fmla="*/ 9 h 9"/>
                <a:gd name="T6" fmla="*/ 3 w 48"/>
                <a:gd name="T7" fmla="*/ 9 h 9"/>
                <a:gd name="T8" fmla="*/ 26 w 48"/>
                <a:gd name="T9" fmla="*/ 8 h 9"/>
                <a:gd name="T10" fmla="*/ 47 w 48"/>
                <a:gd name="T11" fmla="*/ 9 h 9"/>
                <a:gd name="T12" fmla="*/ 48 w 48"/>
                <a:gd name="T13" fmla="*/ 1 h 9"/>
                <a:gd name="T14" fmla="*/ 23 w 4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">
                  <a:moveTo>
                    <a:pt x="23" y="0"/>
                  </a:moveTo>
                  <a:cubicBezTo>
                    <a:pt x="15" y="0"/>
                    <a:pt x="7" y="0"/>
                    <a:pt x="0" y="1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11" y="8"/>
                    <a:pt x="18" y="8"/>
                    <a:pt x="26" y="8"/>
                  </a:cubicBezTo>
                  <a:cubicBezTo>
                    <a:pt x="33" y="8"/>
                    <a:pt x="40" y="8"/>
                    <a:pt x="47" y="9"/>
                  </a:cubicBezTo>
                  <a:cubicBezTo>
                    <a:pt x="47" y="6"/>
                    <a:pt x="48" y="4"/>
                    <a:pt x="48" y="1"/>
                  </a:cubicBezTo>
                  <a:cubicBezTo>
                    <a:pt x="39" y="0"/>
                    <a:pt x="31" y="0"/>
                    <a:pt x="23" y="0"/>
                  </a:cubicBezTo>
                </a:path>
              </a:pathLst>
            </a:custGeom>
            <a:solidFill>
              <a:srgbClr val="D1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373"/>
            <p:cNvSpPr>
              <a:spLocks noEditPoints="1"/>
            </p:cNvSpPr>
            <p:nvPr/>
          </p:nvSpPr>
          <p:spPr bwMode="auto">
            <a:xfrm>
              <a:off x="6533924" y="3601640"/>
              <a:ext cx="520700" cy="57150"/>
            </a:xfrm>
            <a:custGeom>
              <a:avLst/>
              <a:gdLst>
                <a:gd name="T0" fmla="*/ 45 w 173"/>
                <a:gd name="T1" fmla="*/ 4 h 19"/>
                <a:gd name="T2" fmla="*/ 41 w 173"/>
                <a:gd name="T3" fmla="*/ 5 h 19"/>
                <a:gd name="T4" fmla="*/ 41 w 173"/>
                <a:gd name="T5" fmla="*/ 5 h 19"/>
                <a:gd name="T6" fmla="*/ 22 w 173"/>
                <a:gd name="T7" fmla="*/ 10 h 19"/>
                <a:gd name="T8" fmla="*/ 22 w 173"/>
                <a:gd name="T9" fmla="*/ 10 h 19"/>
                <a:gd name="T10" fmla="*/ 1 w 173"/>
                <a:gd name="T11" fmla="*/ 18 h 19"/>
                <a:gd name="T12" fmla="*/ 0 w 173"/>
                <a:gd name="T13" fmla="*/ 19 h 19"/>
                <a:gd name="T14" fmla="*/ 0 w 173"/>
                <a:gd name="T15" fmla="*/ 19 h 19"/>
                <a:gd name="T16" fmla="*/ 0 w 173"/>
                <a:gd name="T17" fmla="*/ 19 h 19"/>
                <a:gd name="T18" fmla="*/ 45 w 173"/>
                <a:gd name="T19" fmla="*/ 4 h 19"/>
                <a:gd name="T20" fmla="*/ 88 w 173"/>
                <a:gd name="T21" fmla="*/ 0 h 19"/>
                <a:gd name="T22" fmla="*/ 65 w 173"/>
                <a:gd name="T23" fmla="*/ 1 h 19"/>
                <a:gd name="T24" fmla="*/ 86 w 173"/>
                <a:gd name="T25" fmla="*/ 0 h 19"/>
                <a:gd name="T26" fmla="*/ 172 w 173"/>
                <a:gd name="T27" fmla="*/ 19 h 19"/>
                <a:gd name="T28" fmla="*/ 173 w 173"/>
                <a:gd name="T29" fmla="*/ 18 h 19"/>
                <a:gd name="T30" fmla="*/ 170 w 173"/>
                <a:gd name="T31" fmla="*/ 17 h 19"/>
                <a:gd name="T32" fmla="*/ 167 w 173"/>
                <a:gd name="T33" fmla="*/ 15 h 19"/>
                <a:gd name="T34" fmla="*/ 150 w 173"/>
                <a:gd name="T35" fmla="*/ 9 h 19"/>
                <a:gd name="T36" fmla="*/ 131 w 173"/>
                <a:gd name="T37" fmla="*/ 4 h 19"/>
                <a:gd name="T38" fmla="*/ 131 w 173"/>
                <a:gd name="T39" fmla="*/ 4 h 19"/>
                <a:gd name="T40" fmla="*/ 109 w 173"/>
                <a:gd name="T41" fmla="*/ 1 h 19"/>
                <a:gd name="T42" fmla="*/ 109 w 173"/>
                <a:gd name="T43" fmla="*/ 1 h 19"/>
                <a:gd name="T44" fmla="*/ 88 w 173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3" h="19">
                  <a:moveTo>
                    <a:pt x="45" y="4"/>
                  </a:moveTo>
                  <a:cubicBezTo>
                    <a:pt x="44" y="5"/>
                    <a:pt x="42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7"/>
                    <a:pt x="28" y="8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1" y="14"/>
                    <a:pt x="4" y="17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6" y="12"/>
                    <a:pt x="31" y="7"/>
                    <a:pt x="45" y="4"/>
                  </a:cubicBezTo>
                  <a:moveTo>
                    <a:pt x="88" y="0"/>
                  </a:moveTo>
                  <a:cubicBezTo>
                    <a:pt x="80" y="0"/>
                    <a:pt x="73" y="0"/>
                    <a:pt x="65" y="1"/>
                  </a:cubicBezTo>
                  <a:cubicBezTo>
                    <a:pt x="72" y="0"/>
                    <a:pt x="79" y="0"/>
                    <a:pt x="86" y="0"/>
                  </a:cubicBezTo>
                  <a:cubicBezTo>
                    <a:pt x="134" y="0"/>
                    <a:pt x="170" y="17"/>
                    <a:pt x="172" y="19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2" y="18"/>
                    <a:pt x="171" y="17"/>
                    <a:pt x="170" y="17"/>
                  </a:cubicBezTo>
                  <a:cubicBezTo>
                    <a:pt x="169" y="16"/>
                    <a:pt x="168" y="16"/>
                    <a:pt x="167" y="15"/>
                  </a:cubicBezTo>
                  <a:cubicBezTo>
                    <a:pt x="161" y="13"/>
                    <a:pt x="155" y="11"/>
                    <a:pt x="150" y="9"/>
                  </a:cubicBezTo>
                  <a:cubicBezTo>
                    <a:pt x="143" y="7"/>
                    <a:pt x="137" y="6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24" y="3"/>
                    <a:pt x="116" y="2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2" y="0"/>
                    <a:pt x="95" y="0"/>
                    <a:pt x="88" y="0"/>
                  </a:cubicBezTo>
                </a:path>
              </a:pathLst>
            </a:custGeom>
            <a:solidFill>
              <a:srgbClr val="B24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374"/>
            <p:cNvSpPr>
              <a:spLocks/>
            </p:cNvSpPr>
            <p:nvPr/>
          </p:nvSpPr>
          <p:spPr bwMode="auto">
            <a:xfrm>
              <a:off x="6576786" y="4042965"/>
              <a:ext cx="441325" cy="107950"/>
            </a:xfrm>
            <a:custGeom>
              <a:avLst/>
              <a:gdLst>
                <a:gd name="T0" fmla="*/ 11 w 147"/>
                <a:gd name="T1" fmla="*/ 18 h 36"/>
                <a:gd name="T2" fmla="*/ 137 w 147"/>
                <a:gd name="T3" fmla="*/ 16 h 36"/>
                <a:gd name="T4" fmla="*/ 135 w 147"/>
                <a:gd name="T5" fmla="*/ 33 h 36"/>
                <a:gd name="T6" fmla="*/ 12 w 147"/>
                <a:gd name="T7" fmla="*/ 36 h 36"/>
                <a:gd name="T8" fmla="*/ 11 w 147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6">
                  <a:moveTo>
                    <a:pt x="11" y="18"/>
                  </a:moveTo>
                  <a:cubicBezTo>
                    <a:pt x="11" y="18"/>
                    <a:pt x="78" y="0"/>
                    <a:pt x="137" y="16"/>
                  </a:cubicBezTo>
                  <a:cubicBezTo>
                    <a:pt x="137" y="16"/>
                    <a:pt x="147" y="24"/>
                    <a:pt x="135" y="33"/>
                  </a:cubicBezTo>
                  <a:cubicBezTo>
                    <a:pt x="135" y="33"/>
                    <a:pt x="70" y="19"/>
                    <a:pt x="12" y="36"/>
                  </a:cubicBezTo>
                  <a:cubicBezTo>
                    <a:pt x="12" y="36"/>
                    <a:pt x="0" y="27"/>
                    <a:pt x="11" y="18"/>
                  </a:cubicBezTo>
                  <a:close/>
                </a:path>
              </a:pathLst>
            </a:custGeom>
            <a:solidFill>
              <a:srgbClr val="C864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42" name="직선 연결선 141"/>
          <p:cNvCxnSpPr>
            <a:stCxn id="4" idx="0"/>
          </p:cNvCxnSpPr>
          <p:nvPr/>
        </p:nvCxnSpPr>
        <p:spPr>
          <a:xfrm flipH="1">
            <a:off x="4236524" y="1138217"/>
            <a:ext cx="1794326" cy="1991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024994" y="1132361"/>
            <a:ext cx="1798797" cy="1988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4"/>
          <p:cNvGrpSpPr/>
          <p:nvPr/>
        </p:nvGrpSpPr>
        <p:grpSpPr>
          <a:xfrm rot="16200000">
            <a:off x="1666826" y="2731090"/>
            <a:ext cx="1403840" cy="292169"/>
            <a:chOff x="1081452" y="4888525"/>
            <a:chExt cx="1732085" cy="360484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48"/>
          <p:cNvGrpSpPr/>
          <p:nvPr/>
        </p:nvGrpSpPr>
        <p:grpSpPr>
          <a:xfrm rot="16200000">
            <a:off x="9002932" y="2509913"/>
            <a:ext cx="1403840" cy="292169"/>
            <a:chOff x="1081452" y="4888525"/>
            <a:chExt cx="1732085" cy="360484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rgbClr val="FF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3920683" y="2587187"/>
            <a:ext cx="360485" cy="1025908"/>
            <a:chOff x="3869297" y="2024478"/>
            <a:chExt cx="360485" cy="1025908"/>
          </a:xfrm>
        </p:grpSpPr>
        <p:sp>
          <p:nvSpPr>
            <p:cNvPr id="133" name="타원 132"/>
            <p:cNvSpPr/>
            <p:nvPr/>
          </p:nvSpPr>
          <p:spPr>
            <a:xfrm rot="19895324">
              <a:off x="4003357" y="2024478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234942">
              <a:off x="3869297" y="2206325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58" name="Picture 2" descr="드래곤길들이기 바이킹 컨셉아트[만화애니전문 부평애니스타만화학원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FEFE"/>
              </a:clrFrom>
              <a:clrTo>
                <a:srgbClr val="E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83169" y="2427043"/>
            <a:ext cx="1027480" cy="1369973"/>
          </a:xfrm>
          <a:prstGeom prst="rect">
            <a:avLst/>
          </a:prstGeom>
          <a:noFill/>
        </p:spPr>
      </p:pic>
      <p:grpSp>
        <p:nvGrpSpPr>
          <p:cNvPr id="24" name="그룹 166"/>
          <p:cNvGrpSpPr/>
          <p:nvPr/>
        </p:nvGrpSpPr>
        <p:grpSpPr>
          <a:xfrm>
            <a:off x="6235308" y="5199185"/>
            <a:ext cx="237393" cy="589084"/>
            <a:chOff x="4123592" y="4000500"/>
            <a:chExt cx="237393" cy="589084"/>
          </a:xfrm>
        </p:grpSpPr>
        <p:sp>
          <p:nvSpPr>
            <p:cNvPr id="168" name="타원 167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169"/>
          <p:cNvGrpSpPr/>
          <p:nvPr/>
        </p:nvGrpSpPr>
        <p:grpSpPr>
          <a:xfrm>
            <a:off x="6774569" y="5158154"/>
            <a:ext cx="237393" cy="589084"/>
            <a:chOff x="4123592" y="4000500"/>
            <a:chExt cx="237393" cy="589084"/>
          </a:xfrm>
        </p:grpSpPr>
        <p:sp>
          <p:nvSpPr>
            <p:cNvPr id="171" name="타원 170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172"/>
          <p:cNvGrpSpPr/>
          <p:nvPr/>
        </p:nvGrpSpPr>
        <p:grpSpPr>
          <a:xfrm>
            <a:off x="8840762" y="5079023"/>
            <a:ext cx="237393" cy="589084"/>
            <a:chOff x="4123592" y="4000500"/>
            <a:chExt cx="237393" cy="589084"/>
          </a:xfrm>
        </p:grpSpPr>
        <p:sp>
          <p:nvSpPr>
            <p:cNvPr id="174" name="타원 173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75"/>
          <p:cNvGrpSpPr/>
          <p:nvPr/>
        </p:nvGrpSpPr>
        <p:grpSpPr>
          <a:xfrm>
            <a:off x="8049453" y="5202116"/>
            <a:ext cx="237393" cy="589084"/>
            <a:chOff x="4123592" y="4000500"/>
            <a:chExt cx="237393" cy="589084"/>
          </a:xfrm>
        </p:grpSpPr>
        <p:sp>
          <p:nvSpPr>
            <p:cNvPr id="177" name="타원 176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63"/>
          <p:cNvGrpSpPr/>
          <p:nvPr/>
        </p:nvGrpSpPr>
        <p:grpSpPr>
          <a:xfrm>
            <a:off x="7750516" y="5202116"/>
            <a:ext cx="237393" cy="589084"/>
            <a:chOff x="4123592" y="4000500"/>
            <a:chExt cx="237393" cy="589084"/>
          </a:xfrm>
        </p:grpSpPr>
        <p:sp>
          <p:nvSpPr>
            <p:cNvPr id="154" name="타원 153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직사각형 156"/>
          <p:cNvSpPr/>
          <p:nvPr/>
        </p:nvSpPr>
        <p:spPr>
          <a:xfrm>
            <a:off x="7501402" y="4777154"/>
            <a:ext cx="984739" cy="1122485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69"/>
          <p:cNvGrpSpPr/>
          <p:nvPr/>
        </p:nvGrpSpPr>
        <p:grpSpPr>
          <a:xfrm>
            <a:off x="2375289" y="5208954"/>
            <a:ext cx="237393" cy="589084"/>
            <a:chOff x="4123592" y="4000500"/>
            <a:chExt cx="237393" cy="589084"/>
          </a:xfrm>
        </p:grpSpPr>
        <p:sp>
          <p:nvSpPr>
            <p:cNvPr id="161" name="타원 160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7" name="직사각형 166"/>
          <p:cNvSpPr/>
          <p:nvPr/>
        </p:nvSpPr>
        <p:spPr>
          <a:xfrm>
            <a:off x="1198881" y="4130237"/>
            <a:ext cx="1513839" cy="202183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0" name="그룹 163"/>
          <p:cNvGrpSpPr/>
          <p:nvPr/>
        </p:nvGrpSpPr>
        <p:grpSpPr>
          <a:xfrm>
            <a:off x="9239152" y="5212666"/>
            <a:ext cx="237393" cy="589084"/>
            <a:chOff x="4123592" y="4000500"/>
            <a:chExt cx="237393" cy="589084"/>
          </a:xfrm>
        </p:grpSpPr>
        <p:sp>
          <p:nvSpPr>
            <p:cNvPr id="173" name="타원 172"/>
            <p:cNvSpPr/>
            <p:nvPr/>
          </p:nvSpPr>
          <p:spPr>
            <a:xfrm>
              <a:off x="4123592" y="4000500"/>
              <a:ext cx="237393" cy="29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/>
            <p:cNvSpPr/>
            <p:nvPr/>
          </p:nvSpPr>
          <p:spPr>
            <a:xfrm>
              <a:off x="4141178" y="4229100"/>
              <a:ext cx="211016" cy="360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9" name="직사각형 178"/>
          <p:cNvSpPr/>
          <p:nvPr/>
        </p:nvSpPr>
        <p:spPr>
          <a:xfrm>
            <a:off x="9123681" y="4109917"/>
            <a:ext cx="1513839" cy="202183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5" name="그룹 194"/>
          <p:cNvGrpSpPr/>
          <p:nvPr/>
        </p:nvGrpSpPr>
        <p:grpSpPr>
          <a:xfrm>
            <a:off x="3571240" y="2473569"/>
            <a:ext cx="4806462" cy="1389185"/>
            <a:chOff x="3581400" y="1919653"/>
            <a:chExt cx="4806462" cy="1389185"/>
          </a:xfrm>
        </p:grpSpPr>
        <p:sp>
          <p:nvSpPr>
            <p:cNvPr id="149" name="직사각형 148"/>
            <p:cNvSpPr/>
            <p:nvPr/>
          </p:nvSpPr>
          <p:spPr>
            <a:xfrm>
              <a:off x="3581400" y="1919653"/>
              <a:ext cx="4806462" cy="1389185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5201920" y="1930400"/>
              <a:ext cx="1554480" cy="406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rPr>
                <a:t>Space Bar</a:t>
              </a:r>
              <a:endParaRPr lang="ko-KR" altLang="en-US" sz="24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endParaRPr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3393440" y="1408919"/>
            <a:ext cx="1554480" cy="2568917"/>
            <a:chOff x="3403600" y="855003"/>
            <a:chExt cx="1554480" cy="2568917"/>
          </a:xfrm>
        </p:grpSpPr>
        <p:sp>
          <p:nvSpPr>
            <p:cNvPr id="180" name="포인트가 6개인 별 179"/>
            <p:cNvSpPr/>
            <p:nvPr/>
          </p:nvSpPr>
          <p:spPr>
            <a:xfrm>
              <a:off x="3891280" y="1087120"/>
              <a:ext cx="467360" cy="467360"/>
            </a:xfrm>
            <a:prstGeom prst="star6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3471203" y="855003"/>
              <a:ext cx="1314157" cy="2568917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3403600" y="1513840"/>
              <a:ext cx="1554480" cy="406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rPr>
                <a:t>Tab</a:t>
              </a:r>
              <a:endParaRPr lang="ko-KR" altLang="en-US" sz="24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endParaRPr>
            </a:p>
          </p:txBody>
        </p:sp>
      </p:grpSp>
      <p:grpSp>
        <p:nvGrpSpPr>
          <p:cNvPr id="194" name="그룹 193"/>
          <p:cNvGrpSpPr/>
          <p:nvPr/>
        </p:nvGrpSpPr>
        <p:grpSpPr>
          <a:xfrm>
            <a:off x="5313680" y="4252155"/>
            <a:ext cx="1554480" cy="1665069"/>
            <a:chOff x="5323840" y="3698239"/>
            <a:chExt cx="1554480" cy="1665069"/>
          </a:xfrm>
        </p:grpSpPr>
        <p:grpSp>
          <p:nvGrpSpPr>
            <p:cNvPr id="139" name="그룹 138"/>
            <p:cNvGrpSpPr/>
            <p:nvPr/>
          </p:nvGrpSpPr>
          <p:grpSpPr>
            <a:xfrm>
              <a:off x="5866752" y="4185320"/>
              <a:ext cx="360485" cy="1025907"/>
              <a:chOff x="4134668" y="2324086"/>
              <a:chExt cx="360485" cy="1025907"/>
            </a:xfrm>
          </p:grpSpPr>
          <p:sp>
            <p:nvSpPr>
              <p:cNvPr id="144" name="타원 143"/>
              <p:cNvSpPr/>
              <p:nvPr/>
            </p:nvSpPr>
            <p:spPr>
              <a:xfrm rot="19895324">
                <a:off x="4268728" y="2324086"/>
                <a:ext cx="193431" cy="19343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 rot="234942">
                <a:off x="4134668" y="2505932"/>
                <a:ext cx="360485" cy="8440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5323840" y="3698239"/>
              <a:ext cx="1554480" cy="1665069"/>
              <a:chOff x="5323840" y="3698239"/>
              <a:chExt cx="1554480" cy="1665069"/>
            </a:xfrm>
          </p:grpSpPr>
          <p:sp>
            <p:nvSpPr>
              <p:cNvPr id="145" name="직사각형 144"/>
              <p:cNvSpPr/>
              <p:nvPr/>
            </p:nvSpPr>
            <p:spPr>
              <a:xfrm>
                <a:off x="5574323" y="3698239"/>
                <a:ext cx="984739" cy="1665069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5323840" y="3718560"/>
                <a:ext cx="1554480" cy="40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rPr>
                  <a:t>Enter</a:t>
                </a:r>
                <a:endParaRPr lang="ko-KR" altLang="en-US" sz="2400" dirty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endParaRPr>
              </a:p>
            </p:txBody>
          </p:sp>
        </p:grpSp>
      </p:grpSp>
      <p:sp>
        <p:nvSpPr>
          <p:cNvPr id="185" name="직사각형 184"/>
          <p:cNvSpPr/>
          <p:nvPr/>
        </p:nvSpPr>
        <p:spPr>
          <a:xfrm>
            <a:off x="1117600" y="186455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Player1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9641840" y="174263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Boss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7244080" y="18815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Boss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기지의</a:t>
            </a:r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2727178" y="4689036"/>
            <a:ext cx="2461847" cy="1143194"/>
            <a:chOff x="2737338" y="4135120"/>
            <a:chExt cx="2461847" cy="1143194"/>
          </a:xfrm>
        </p:grpSpPr>
        <p:grpSp>
          <p:nvGrpSpPr>
            <p:cNvPr id="21" name="그룹 159"/>
            <p:cNvGrpSpPr/>
            <p:nvPr/>
          </p:nvGrpSpPr>
          <p:grpSpPr>
            <a:xfrm>
              <a:off x="4079630" y="4580792"/>
              <a:ext cx="237393" cy="589084"/>
              <a:chOff x="4123592" y="4000500"/>
              <a:chExt cx="237393" cy="589084"/>
            </a:xfrm>
          </p:grpSpPr>
          <p:sp>
            <p:nvSpPr>
              <p:cNvPr id="158" name="타원 157"/>
              <p:cNvSpPr/>
              <p:nvPr/>
            </p:nvSpPr>
            <p:spPr>
              <a:xfrm>
                <a:off x="4123592" y="4000500"/>
                <a:ext cx="237393" cy="2901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4141178" y="4229100"/>
                <a:ext cx="211016" cy="360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160"/>
            <p:cNvGrpSpPr/>
            <p:nvPr/>
          </p:nvGrpSpPr>
          <p:grpSpPr>
            <a:xfrm>
              <a:off x="2737338" y="4654061"/>
              <a:ext cx="237393" cy="589084"/>
              <a:chOff x="4123592" y="4000500"/>
              <a:chExt cx="237393" cy="589084"/>
            </a:xfrm>
          </p:grpSpPr>
          <p:sp>
            <p:nvSpPr>
              <p:cNvPr id="162" name="타원 161"/>
              <p:cNvSpPr/>
              <p:nvPr/>
            </p:nvSpPr>
            <p:spPr>
              <a:xfrm>
                <a:off x="4123592" y="4000500"/>
                <a:ext cx="237393" cy="2901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4141178" y="4229100"/>
                <a:ext cx="211016" cy="360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163"/>
            <p:cNvGrpSpPr/>
            <p:nvPr/>
          </p:nvGrpSpPr>
          <p:grpSpPr>
            <a:xfrm>
              <a:off x="4961792" y="4689230"/>
              <a:ext cx="237393" cy="589084"/>
              <a:chOff x="4123592" y="4000500"/>
              <a:chExt cx="237393" cy="589084"/>
            </a:xfrm>
          </p:grpSpPr>
          <p:sp>
            <p:nvSpPr>
              <p:cNvPr id="165" name="타원 164"/>
              <p:cNvSpPr/>
              <p:nvPr/>
            </p:nvSpPr>
            <p:spPr>
              <a:xfrm>
                <a:off x="4123592" y="4000500"/>
                <a:ext cx="237393" cy="2901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4141178" y="4229100"/>
                <a:ext cx="211016" cy="360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9" name="직사각형 188"/>
            <p:cNvSpPr/>
            <p:nvPr/>
          </p:nvSpPr>
          <p:spPr>
            <a:xfrm>
              <a:off x="3444240" y="4135120"/>
              <a:ext cx="1554480" cy="406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rPr>
                <a:t>F12</a:t>
              </a:r>
              <a:endParaRPr lang="ko-KR" altLang="en-US" sz="2400" dirty="0">
                <a:solidFill>
                  <a:schemeClr val="tx1"/>
                </a:solidFill>
                <a:latin typeface="12롯데마트드림Bold" pitchFamily="18" charset="-127"/>
                <a:ea typeface="12롯데마트드림Bold" pitchFamily="18" charset="-127"/>
              </a:endParaRPr>
            </a:p>
          </p:txBody>
        </p:sp>
      </p:grpSp>
      <p:grpSp>
        <p:nvGrpSpPr>
          <p:cNvPr id="190" name="그룹 189"/>
          <p:cNvGrpSpPr/>
          <p:nvPr/>
        </p:nvGrpSpPr>
        <p:grpSpPr>
          <a:xfrm>
            <a:off x="4190352" y="2859636"/>
            <a:ext cx="360485" cy="1025907"/>
            <a:chOff x="4134668" y="2324086"/>
            <a:chExt cx="360485" cy="1025907"/>
          </a:xfrm>
        </p:grpSpPr>
        <p:sp>
          <p:nvSpPr>
            <p:cNvPr id="191" name="타원 190"/>
            <p:cNvSpPr/>
            <p:nvPr/>
          </p:nvSpPr>
          <p:spPr>
            <a:xfrm rot="19895324">
              <a:off x="4268728" y="2324086"/>
              <a:ext cx="193431" cy="1934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 rot="234942">
              <a:off x="4134668" y="2505932"/>
              <a:ext cx="360485" cy="8440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4226560" y="3906716"/>
            <a:ext cx="1554480" cy="406400"/>
            <a:chOff x="4236720" y="3352800"/>
            <a:chExt cx="1554480" cy="406400"/>
          </a:xfrm>
        </p:grpSpPr>
        <p:grpSp>
          <p:nvGrpSpPr>
            <p:cNvPr id="199" name="그룹 198"/>
            <p:cNvGrpSpPr/>
            <p:nvPr/>
          </p:nvGrpSpPr>
          <p:grpSpPr>
            <a:xfrm>
              <a:off x="4236720" y="3352800"/>
              <a:ext cx="1554480" cy="406400"/>
              <a:chOff x="4236720" y="3352800"/>
              <a:chExt cx="1554480" cy="406400"/>
            </a:xfrm>
          </p:grpSpPr>
          <p:sp>
            <p:nvSpPr>
              <p:cNvPr id="197" name="이등변 삼각형 196"/>
              <p:cNvSpPr/>
              <p:nvPr/>
            </p:nvSpPr>
            <p:spPr>
              <a:xfrm rot="10800000">
                <a:off x="5425440" y="3545840"/>
                <a:ext cx="325120" cy="19304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4236720" y="3352800"/>
                <a:ext cx="1554480" cy="406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  <a:latin typeface="12롯데마트드림Bold" pitchFamily="18" charset="-127"/>
                    <a:ea typeface="12롯데마트드림Bold" pitchFamily="18" charset="-127"/>
                  </a:rPr>
                  <a:t>방향키 </a:t>
                </a:r>
                <a:endParaRPr lang="ko-KR" altLang="en-US" sz="2400" dirty="0">
                  <a:solidFill>
                    <a:schemeClr val="tx1"/>
                  </a:solidFill>
                  <a:latin typeface="12롯데마트드림Bold" pitchFamily="18" charset="-127"/>
                  <a:ea typeface="12롯데마트드림Bold" pitchFamily="18" charset="-127"/>
                </a:endParaRPr>
              </a:p>
            </p:txBody>
          </p:sp>
        </p:grpSp>
        <p:sp>
          <p:nvSpPr>
            <p:cNvPr id="200" name="이등변 삼각형 199"/>
            <p:cNvSpPr/>
            <p:nvPr/>
          </p:nvSpPr>
          <p:spPr>
            <a:xfrm>
              <a:off x="4277360" y="3454400"/>
              <a:ext cx="294640" cy="21336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114626" y="26960"/>
            <a:ext cx="2557453" cy="782205"/>
            <a:chOff x="5026724" y="391886"/>
            <a:chExt cx="2099303" cy="782205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94093" y="391886"/>
              <a:ext cx="20038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3.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설명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07" name="이등변 삼각형 206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9" name="그룹 138"/>
          <p:cNvGrpSpPr/>
          <p:nvPr/>
        </p:nvGrpSpPr>
        <p:grpSpPr>
          <a:xfrm>
            <a:off x="3201570" y="729373"/>
            <a:ext cx="1732085" cy="360484"/>
            <a:chOff x="1081452" y="4888525"/>
            <a:chExt cx="1732085" cy="360484"/>
          </a:xfrm>
        </p:grpSpPr>
        <p:sp>
          <p:nvSpPr>
            <p:cNvPr id="210" name="모서리가 둥근 직사각형 209"/>
            <p:cNvSpPr/>
            <p:nvPr/>
          </p:nvSpPr>
          <p:spPr>
            <a:xfrm>
              <a:off x="1081452" y="4888525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1154720" y="4923693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1159025" y="4936790"/>
              <a:ext cx="1219783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3" name="그룹 139"/>
          <p:cNvGrpSpPr/>
          <p:nvPr/>
        </p:nvGrpSpPr>
        <p:grpSpPr>
          <a:xfrm>
            <a:off x="7138961" y="743831"/>
            <a:ext cx="1732085" cy="360484"/>
            <a:chOff x="9428283" y="4882663"/>
            <a:chExt cx="1732085" cy="360484"/>
          </a:xfrm>
        </p:grpSpPr>
        <p:sp>
          <p:nvSpPr>
            <p:cNvPr id="214" name="모서리가 둥근 직사각형 213"/>
            <p:cNvSpPr/>
            <p:nvPr/>
          </p:nvSpPr>
          <p:spPr>
            <a:xfrm>
              <a:off x="9428283" y="4882663"/>
              <a:ext cx="1732085" cy="36048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모서리가 둥근 직사각형 214"/>
            <p:cNvSpPr/>
            <p:nvPr/>
          </p:nvSpPr>
          <p:spPr>
            <a:xfrm>
              <a:off x="9501551" y="4917831"/>
              <a:ext cx="1579687" cy="285768"/>
            </a:xfrm>
            <a:prstGeom prst="roundRect">
              <a:avLst/>
            </a:prstGeom>
            <a:solidFill>
              <a:srgbClr val="FC6E0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모서리가 둥근 직사각형 215"/>
            <p:cNvSpPr/>
            <p:nvPr/>
          </p:nvSpPr>
          <p:spPr>
            <a:xfrm>
              <a:off x="9505856" y="4930928"/>
              <a:ext cx="1036121" cy="263718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7" name="직사각형 216"/>
          <p:cNvSpPr/>
          <p:nvPr/>
        </p:nvSpPr>
        <p:spPr>
          <a:xfrm>
            <a:off x="3413760" y="208476"/>
            <a:ext cx="1554480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12롯데마트드림Bold" pitchFamily="18" charset="-127"/>
                <a:ea typeface="12롯데마트드림Bold" pitchFamily="18" charset="-127"/>
              </a:rPr>
              <a:t>Player2 HP</a:t>
            </a:r>
            <a:endParaRPr lang="ko-KR" altLang="en-US" sz="2400" dirty="0">
              <a:solidFill>
                <a:schemeClr val="bg1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218" name="왼쪽/오른쪽 화살표 217"/>
          <p:cNvSpPr/>
          <p:nvPr/>
        </p:nvSpPr>
        <p:spPr>
          <a:xfrm>
            <a:off x="5588000" y="1854396"/>
            <a:ext cx="944880" cy="284480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3" name="그룹 222"/>
          <p:cNvGrpSpPr/>
          <p:nvPr/>
        </p:nvGrpSpPr>
        <p:grpSpPr>
          <a:xfrm>
            <a:off x="2885440" y="6146800"/>
            <a:ext cx="6045200" cy="20320"/>
            <a:chOff x="2885440" y="6146800"/>
            <a:chExt cx="6045200" cy="20320"/>
          </a:xfrm>
        </p:grpSpPr>
        <p:cxnSp>
          <p:nvCxnSpPr>
            <p:cNvPr id="220" name="직선 화살표 연결선 219"/>
            <p:cNvCxnSpPr/>
            <p:nvPr/>
          </p:nvCxnSpPr>
          <p:spPr>
            <a:xfrm flipV="1">
              <a:off x="2885440" y="6146800"/>
              <a:ext cx="2113280" cy="101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화살표 연결선 221"/>
            <p:cNvCxnSpPr/>
            <p:nvPr/>
          </p:nvCxnSpPr>
          <p:spPr>
            <a:xfrm flipH="1">
              <a:off x="6817360" y="6167120"/>
              <a:ext cx="21132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320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67" grpId="0" animBg="1"/>
      <p:bldP spid="1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7026111" y="0"/>
            <a:ext cx="6212264" cy="6858000"/>
            <a:chOff x="7026111" y="0"/>
            <a:chExt cx="6212264" cy="6858000"/>
          </a:xfrm>
        </p:grpSpPr>
        <p:grpSp>
          <p:nvGrpSpPr>
            <p:cNvPr id="42" name="그룹 41"/>
            <p:cNvGrpSpPr/>
            <p:nvPr/>
          </p:nvGrpSpPr>
          <p:grpSpPr>
            <a:xfrm>
              <a:off x="7026111" y="0"/>
              <a:ext cx="6212264" cy="6858000"/>
              <a:chOff x="7026111" y="0"/>
              <a:chExt cx="6212264" cy="6858000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3480" t="63642" r="29948" b="19588"/>
              <a:stretch>
                <a:fillRect/>
              </a:stretch>
            </p:blipFill>
            <p:spPr bwMode="auto">
              <a:xfrm>
                <a:off x="7079529" y="0"/>
                <a:ext cx="5112471" cy="11500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3480" t="14021" r="39381" b="21512"/>
              <a:stretch>
                <a:fillRect/>
              </a:stretch>
            </p:blipFill>
            <p:spPr bwMode="auto">
              <a:xfrm>
                <a:off x="7032395" y="952106"/>
                <a:ext cx="4251490" cy="4421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3325" t="14296" r="40464" b="55739"/>
              <a:stretch>
                <a:fillRect/>
              </a:stretch>
            </p:blipFill>
            <p:spPr bwMode="auto">
              <a:xfrm>
                <a:off x="7026111" y="4802957"/>
                <a:ext cx="4267199" cy="2055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1" name="그룹 40"/>
              <p:cNvGrpSpPr/>
              <p:nvPr/>
            </p:nvGrpSpPr>
            <p:grpSpPr>
              <a:xfrm>
                <a:off x="10042689" y="1781666"/>
                <a:ext cx="3195686" cy="1338606"/>
                <a:chOff x="10042689" y="1781666"/>
                <a:chExt cx="3195686" cy="1338606"/>
              </a:xfrm>
            </p:grpSpPr>
            <p:pic>
              <p:nvPicPr>
                <p:cNvPr id="33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 l="33325" t="67147" r="40464" b="19657"/>
                <a:stretch>
                  <a:fillRect/>
                </a:stretch>
              </p:blipFill>
              <p:spPr bwMode="auto">
                <a:xfrm>
                  <a:off x="10042689" y="2215299"/>
                  <a:ext cx="3195686" cy="9049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직사각형 39"/>
                <p:cNvSpPr/>
                <p:nvPr/>
              </p:nvSpPr>
              <p:spPr>
                <a:xfrm>
                  <a:off x="10124386" y="1781666"/>
                  <a:ext cx="1696825" cy="43363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//</a:t>
                  </a:r>
                  <a:r>
                    <a:rPr lang="ko-KR" altLang="en-US" sz="1050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보스의 공격과 충돌</a:t>
                  </a:r>
                  <a:endParaRPr lang="ko-KR" altLang="en-US" sz="105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직사각형 42"/>
            <p:cNvSpPr/>
            <p:nvPr/>
          </p:nvSpPr>
          <p:spPr>
            <a:xfrm>
              <a:off x="7249212" y="2922310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391427" y="5412558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411039" y="161827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0088251" y="2329992"/>
              <a:ext cx="2441543" cy="348792"/>
            </a:xfrm>
            <a:prstGeom prst="rect">
              <a:avLst/>
            </a:prstGeom>
            <a:noFill/>
            <a:ln w="3810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890993" y="-160256"/>
            <a:ext cx="5301007" cy="6890996"/>
            <a:chOff x="6890993" y="-160256"/>
            <a:chExt cx="5301007" cy="6890996"/>
          </a:xfrm>
        </p:grpSpPr>
        <p:grpSp>
          <p:nvGrpSpPr>
            <p:cNvPr id="37" name="그룹 36"/>
            <p:cNvGrpSpPr/>
            <p:nvPr/>
          </p:nvGrpSpPr>
          <p:grpSpPr>
            <a:xfrm>
              <a:off x="6890993" y="-160256"/>
              <a:ext cx="5301007" cy="6890996"/>
              <a:chOff x="6890993" y="-160256"/>
              <a:chExt cx="5301007" cy="6890996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6890993" y="527900"/>
                <a:ext cx="5301007" cy="6202840"/>
                <a:chOff x="6890993" y="527900"/>
                <a:chExt cx="5301007" cy="6202840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31701" t="29141" r="34665" b="28797"/>
                <a:stretch>
                  <a:fillRect/>
                </a:stretch>
              </p:blipFill>
              <p:spPr bwMode="auto">
                <a:xfrm>
                  <a:off x="6890993" y="527900"/>
                  <a:ext cx="4100659" cy="28846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l="33789" t="25017" r="38608" b="31134"/>
                <a:stretch>
                  <a:fillRect/>
                </a:stretch>
              </p:blipFill>
              <p:spPr bwMode="auto">
                <a:xfrm>
                  <a:off x="6919273" y="3723589"/>
                  <a:ext cx="3365369" cy="30071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33866" t="44674" r="41856" b="32783"/>
                <a:stretch>
                  <a:fillRect/>
                </a:stretch>
              </p:blipFill>
              <p:spPr bwMode="auto">
                <a:xfrm>
                  <a:off x="9231983" y="2724346"/>
                  <a:ext cx="2960017" cy="15459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6" name="직사각형 35"/>
              <p:cNvSpPr/>
              <p:nvPr/>
            </p:nvSpPr>
            <p:spPr>
              <a:xfrm>
                <a:off x="7816391" y="-160256"/>
                <a:ext cx="970961" cy="1602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2-2</a:t>
                </a:r>
                <a:endParaRPr lang="ko-KR" altLang="en-US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7107810" y="3761295"/>
              <a:ext cx="1866508" cy="339365"/>
            </a:xfrm>
            <a:prstGeom prst="rect">
              <a:avLst/>
            </a:prstGeom>
            <a:noFill/>
            <a:ln w="28575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981092" y="509954"/>
            <a:ext cx="5618282" cy="6022731"/>
            <a:chOff x="6981092" y="509954"/>
            <a:chExt cx="5618282" cy="6022731"/>
          </a:xfrm>
        </p:grpSpPr>
        <p:grpSp>
          <p:nvGrpSpPr>
            <p:cNvPr id="15" name="그룹 14"/>
            <p:cNvGrpSpPr/>
            <p:nvPr/>
          </p:nvGrpSpPr>
          <p:grpSpPr>
            <a:xfrm>
              <a:off x="6981092" y="509954"/>
              <a:ext cx="5210908" cy="6022731"/>
              <a:chOff x="6981092" y="509954"/>
              <a:chExt cx="5210908" cy="6022731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32741" t="14487" r="30192" b="23462"/>
              <a:stretch>
                <a:fillRect/>
              </a:stretch>
            </p:blipFill>
            <p:spPr bwMode="auto">
              <a:xfrm>
                <a:off x="6981092" y="509954"/>
                <a:ext cx="5210908" cy="60227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7253653" y="1925516"/>
                <a:ext cx="1512277" cy="1916722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12080628" y="562708"/>
              <a:ext cx="518746" cy="2989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268066" y="554398"/>
            <a:ext cx="5740923" cy="6303602"/>
            <a:chOff x="7305774" y="554398"/>
            <a:chExt cx="5740923" cy="630360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 l="32087" t="14158" r="44021" b="20550"/>
            <a:stretch>
              <a:fillRect/>
            </a:stretch>
          </p:blipFill>
          <p:spPr bwMode="auto">
            <a:xfrm>
              <a:off x="7305774" y="554398"/>
              <a:ext cx="4100660" cy="6303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12075736" y="875363"/>
              <a:ext cx="970961" cy="3218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086466" y="-320511"/>
            <a:ext cx="5105534" cy="6410226"/>
            <a:chOff x="7086466" y="-320511"/>
            <a:chExt cx="5105534" cy="6410226"/>
          </a:xfrm>
        </p:grpSpPr>
        <p:grpSp>
          <p:nvGrpSpPr>
            <p:cNvPr id="23" name="그룹 22"/>
            <p:cNvGrpSpPr/>
            <p:nvPr/>
          </p:nvGrpSpPr>
          <p:grpSpPr>
            <a:xfrm>
              <a:off x="7086466" y="-320511"/>
              <a:ext cx="5105534" cy="6410226"/>
              <a:chOff x="7086466" y="-320511"/>
              <a:chExt cx="5105534" cy="6410226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31933" t="14296" r="35825" b="28660"/>
              <a:stretch>
                <a:fillRect/>
              </a:stretch>
            </p:blipFill>
            <p:spPr bwMode="auto">
              <a:xfrm>
                <a:off x="7086466" y="1008668"/>
                <a:ext cx="5105534" cy="50810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7239786" y="-320511"/>
                <a:ext cx="424206" cy="320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9700181" y="2724346"/>
              <a:ext cx="1112363" cy="1168924"/>
            </a:xfrm>
            <a:prstGeom prst="rect">
              <a:avLst/>
            </a:prstGeom>
            <a:noFill/>
            <a:ln w="1905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823543" y="4102231"/>
              <a:ext cx="782425" cy="1374742"/>
            </a:xfrm>
            <a:prstGeom prst="rect">
              <a:avLst/>
            </a:prstGeom>
            <a:noFill/>
            <a:ln w="19050">
              <a:solidFill>
                <a:srgbClr val="FFE9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114300" y="518738"/>
            <a:ext cx="7121769" cy="6356838"/>
            <a:chOff x="-114300" y="290146"/>
            <a:chExt cx="7121769" cy="6356838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936DD3"/>
                </a:clrFrom>
                <a:clrTo>
                  <a:srgbClr val="936DD3">
                    <a:alpha val="0"/>
                  </a:srgbClr>
                </a:clrTo>
              </a:clrChange>
            </a:blip>
            <a:srcRect l="12476" r="29111" b="7307"/>
            <a:stretch>
              <a:fillRect/>
            </a:stretch>
          </p:blipFill>
          <p:spPr bwMode="auto">
            <a:xfrm>
              <a:off x="-114300" y="290146"/>
              <a:ext cx="7121769" cy="6356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타원 3"/>
            <p:cNvSpPr/>
            <p:nvPr/>
          </p:nvSpPr>
          <p:spPr>
            <a:xfrm>
              <a:off x="193433" y="650634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96368" y="2157028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87572" y="3651742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87572" y="5137642"/>
              <a:ext cx="1222130" cy="1222130"/>
            </a:xfrm>
            <a:prstGeom prst="ellipse">
              <a:avLst/>
            </a:prstGeom>
            <a:noFill/>
            <a:ln w="28575">
              <a:solidFill>
                <a:srgbClr val="280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243386" cy="782205"/>
            <a:chOff x="5026724" y="391886"/>
            <a:chExt cx="2135130" cy="7822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30154" y="391886"/>
              <a:ext cx="2131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4.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</a:t>
              </a:r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Demo (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코드</a:t>
              </a:r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)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F6A9BF-75AA-43B8-B549-5714939703BD}"/>
              </a:ext>
            </a:extLst>
          </p:cNvPr>
          <p:cNvSpPr txBox="1"/>
          <p:nvPr/>
        </p:nvSpPr>
        <p:spPr>
          <a:xfrm>
            <a:off x="3731303" y="2620736"/>
            <a:ext cx="431079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콘솔창으로</a:t>
            </a:r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이동하여</a:t>
            </a:r>
            <a:endParaRPr lang="en-US" altLang="ko-KR" sz="3200" dirty="0" smtClean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Viking’s Swing</a:t>
            </a:r>
          </a:p>
          <a:p>
            <a:pPr algn="ctr"/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플레이 하도록 하겠습니다</a:t>
            </a:r>
            <a:endParaRPr lang="en-US" altLang="ko-KR" sz="3200" dirty="0" smtClean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endParaRPr lang="en-US" altLang="ko-KR" sz="3200" dirty="0" smtClean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0">
            <a:extLst>
              <a:ext uri="{FF2B5EF4-FFF2-40B4-BE49-F238E27FC236}">
                <a16:creationId xmlns:a16="http://schemas.microsoft.com/office/drawing/2014/main" id="{2804A9C7-8CAB-40C0-A14B-9906C98EFEC5}"/>
              </a:ext>
            </a:extLst>
          </p:cNvPr>
          <p:cNvGrpSpPr/>
          <p:nvPr/>
        </p:nvGrpSpPr>
        <p:grpSpPr>
          <a:xfrm>
            <a:off x="500747" y="1742370"/>
            <a:ext cx="4262156" cy="4455622"/>
            <a:chOff x="3975462" y="1644188"/>
            <a:chExt cx="4262156" cy="4455622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FC10701-6591-4BFE-BE2A-12DEB238CD1B}"/>
                </a:ext>
              </a:extLst>
            </p:cNvPr>
            <p:cNvSpPr/>
            <p:nvPr/>
          </p:nvSpPr>
          <p:spPr>
            <a:xfrm>
              <a:off x="3975462" y="1644188"/>
              <a:ext cx="4262156" cy="4455622"/>
            </a:xfrm>
            <a:custGeom>
              <a:avLst/>
              <a:gdLst>
                <a:gd name="connsiteX0" fmla="*/ 1 w 4802878"/>
                <a:gd name="connsiteY0" fmla="*/ 3241964 h 5020888"/>
                <a:gd name="connsiteX1" fmla="*/ 135944 w 4802878"/>
                <a:gd name="connsiteY1" fmla="*/ 3241964 h 5020888"/>
                <a:gd name="connsiteX2" fmla="*/ 207433 w 4802878"/>
                <a:gd name="connsiteY2" fmla="*/ 3437286 h 5020888"/>
                <a:gd name="connsiteX3" fmla="*/ 2401439 w 4802878"/>
                <a:gd name="connsiteY3" fmla="*/ 4891571 h 5020888"/>
                <a:gd name="connsiteX4" fmla="*/ 4595445 w 4802878"/>
                <a:gd name="connsiteY4" fmla="*/ 3437286 h 5020888"/>
                <a:gd name="connsiteX5" fmla="*/ 4666934 w 4802878"/>
                <a:gd name="connsiteY5" fmla="*/ 3241964 h 5020888"/>
                <a:gd name="connsiteX6" fmla="*/ 4802878 w 4802878"/>
                <a:gd name="connsiteY6" fmla="*/ 3241964 h 5020888"/>
                <a:gd name="connsiteX7" fmla="*/ 4799018 w 4802878"/>
                <a:gd name="connsiteY7" fmla="*/ 3256973 h 5020888"/>
                <a:gd name="connsiteX8" fmla="*/ 2401439 w 4802878"/>
                <a:gd name="connsiteY8" fmla="*/ 5020888 h 5020888"/>
                <a:gd name="connsiteX9" fmla="*/ 3860 w 4802878"/>
                <a:gd name="connsiteY9" fmla="*/ 3256973 h 5020888"/>
                <a:gd name="connsiteX10" fmla="*/ 2401439 w 4802878"/>
                <a:gd name="connsiteY10" fmla="*/ 0 h 5020888"/>
                <a:gd name="connsiteX11" fmla="*/ 4799018 w 4802878"/>
                <a:gd name="connsiteY11" fmla="*/ 1763915 h 5020888"/>
                <a:gd name="connsiteX12" fmla="*/ 4802878 w 4802878"/>
                <a:gd name="connsiteY12" fmla="*/ 1778924 h 5020888"/>
                <a:gd name="connsiteX13" fmla="*/ 4666934 w 4802878"/>
                <a:gd name="connsiteY13" fmla="*/ 1778924 h 5020888"/>
                <a:gd name="connsiteX14" fmla="*/ 4595445 w 4802878"/>
                <a:gd name="connsiteY14" fmla="*/ 1583602 h 5020888"/>
                <a:gd name="connsiteX15" fmla="*/ 2401439 w 4802878"/>
                <a:gd name="connsiteY15" fmla="*/ 129317 h 5020888"/>
                <a:gd name="connsiteX16" fmla="*/ 207433 w 4802878"/>
                <a:gd name="connsiteY16" fmla="*/ 1583602 h 5020888"/>
                <a:gd name="connsiteX17" fmla="*/ 135944 w 4802878"/>
                <a:gd name="connsiteY17" fmla="*/ 1778924 h 5020888"/>
                <a:gd name="connsiteX18" fmla="*/ 0 w 4802878"/>
                <a:gd name="connsiteY18" fmla="*/ 1778924 h 5020888"/>
                <a:gd name="connsiteX19" fmla="*/ 3860 w 4802878"/>
                <a:gd name="connsiteY19" fmla="*/ 1763915 h 5020888"/>
                <a:gd name="connsiteX20" fmla="*/ 2401439 w 4802878"/>
                <a:gd name="connsiteY20" fmla="*/ 0 h 502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02878" h="5020888">
                  <a:moveTo>
                    <a:pt x="1" y="3241964"/>
                  </a:moveTo>
                  <a:lnTo>
                    <a:pt x="135944" y="3241964"/>
                  </a:lnTo>
                  <a:lnTo>
                    <a:pt x="207433" y="3437286"/>
                  </a:lnTo>
                  <a:cubicBezTo>
                    <a:pt x="568908" y="4291909"/>
                    <a:pt x="1415144" y="4891571"/>
                    <a:pt x="2401439" y="4891571"/>
                  </a:cubicBezTo>
                  <a:cubicBezTo>
                    <a:pt x="3387734" y="4891571"/>
                    <a:pt x="4233971" y="4291909"/>
                    <a:pt x="4595445" y="3437286"/>
                  </a:cubicBezTo>
                  <a:lnTo>
                    <a:pt x="4666934" y="3241964"/>
                  </a:lnTo>
                  <a:lnTo>
                    <a:pt x="4802878" y="3241964"/>
                  </a:lnTo>
                  <a:lnTo>
                    <a:pt x="4799018" y="3256973"/>
                  </a:lnTo>
                  <a:cubicBezTo>
                    <a:pt x="4481168" y="4278896"/>
                    <a:pt x="3527954" y="5020888"/>
                    <a:pt x="2401439" y="5020888"/>
                  </a:cubicBezTo>
                  <a:cubicBezTo>
                    <a:pt x="1274924" y="5020888"/>
                    <a:pt x="321711" y="4278896"/>
                    <a:pt x="3860" y="3256973"/>
                  </a:cubicBezTo>
                  <a:close/>
                  <a:moveTo>
                    <a:pt x="2401439" y="0"/>
                  </a:moveTo>
                  <a:cubicBezTo>
                    <a:pt x="3527954" y="0"/>
                    <a:pt x="4481168" y="741992"/>
                    <a:pt x="4799018" y="1763915"/>
                  </a:cubicBezTo>
                  <a:lnTo>
                    <a:pt x="4802878" y="1778924"/>
                  </a:lnTo>
                  <a:lnTo>
                    <a:pt x="4666934" y="1778924"/>
                  </a:lnTo>
                  <a:lnTo>
                    <a:pt x="4595445" y="1583602"/>
                  </a:lnTo>
                  <a:cubicBezTo>
                    <a:pt x="4233971" y="728980"/>
                    <a:pt x="3387734" y="129317"/>
                    <a:pt x="2401439" y="129317"/>
                  </a:cubicBezTo>
                  <a:cubicBezTo>
                    <a:pt x="1415144" y="129317"/>
                    <a:pt x="568908" y="728980"/>
                    <a:pt x="207433" y="1583602"/>
                  </a:cubicBezTo>
                  <a:lnTo>
                    <a:pt x="135944" y="1778924"/>
                  </a:lnTo>
                  <a:lnTo>
                    <a:pt x="0" y="1778924"/>
                  </a:lnTo>
                  <a:lnTo>
                    <a:pt x="3860" y="1763915"/>
                  </a:lnTo>
                  <a:cubicBezTo>
                    <a:pt x="321711" y="741992"/>
                    <a:pt x="1274924" y="0"/>
                    <a:pt x="2401439" y="0"/>
                  </a:cubicBezTo>
                  <a:close/>
                </a:path>
              </a:pathLst>
            </a:custGeom>
            <a:solidFill>
              <a:srgbClr val="FFEFF5"/>
            </a:solidFill>
            <a:ln>
              <a:noFill/>
            </a:ln>
            <a:effectLst>
              <a:glow rad="152400">
                <a:srgbClr val="FF0066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3EAFD-6785-4465-B3C7-770B345ED1A8}"/>
                </a:ext>
              </a:extLst>
            </p:cNvPr>
            <p:cNvSpPr txBox="1"/>
            <p:nvPr/>
          </p:nvSpPr>
          <p:spPr>
            <a:xfrm>
              <a:off x="5005919" y="3030293"/>
              <a:ext cx="2201244" cy="2529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Viking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’s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6600" dirty="0" smtClean="0">
                  <a:solidFill>
                    <a:srgbClr val="FFEFF5"/>
                  </a:solidFill>
                  <a:effectLst>
                    <a:glow rad="127000">
                      <a:srgbClr val="FF0066">
                        <a:alpha val="50000"/>
                      </a:srgbClr>
                    </a:glow>
                  </a:effectLst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Swing</a:t>
              </a:r>
              <a:endParaRPr lang="ko-KR" altLang="en-US" sz="6600" dirty="0">
                <a:solidFill>
                  <a:srgbClr val="FFEFF5"/>
                </a:solidFill>
                <a:effectLst>
                  <a:glow rad="127000">
                    <a:srgbClr val="FF0066">
                      <a:alpha val="50000"/>
                    </a:srgbClr>
                  </a:glo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3" name="그룹 19">
              <a:extLst>
                <a:ext uri="{FF2B5EF4-FFF2-40B4-BE49-F238E27FC236}">
                  <a16:creationId xmlns:a16="http://schemas.microsoft.com/office/drawing/2014/main" id="{AF50BB6D-9AC9-447C-BE0A-56E6E046AA87}"/>
                </a:ext>
              </a:extLst>
            </p:cNvPr>
            <p:cNvGrpSpPr/>
            <p:nvPr/>
          </p:nvGrpSpPr>
          <p:grpSpPr>
            <a:xfrm>
              <a:off x="5210695" y="2392638"/>
              <a:ext cx="1791689" cy="409055"/>
              <a:chOff x="5210695" y="2392638"/>
              <a:chExt cx="1791689" cy="409055"/>
            </a:xfrm>
          </p:grpSpPr>
          <p:sp>
            <p:nvSpPr>
              <p:cNvPr id="11" name="별: 꼭짓점 5개 10">
                <a:extLst>
                  <a:ext uri="{FF2B5EF4-FFF2-40B4-BE49-F238E27FC236}">
                    <a16:creationId xmlns:a16="http://schemas.microsoft.com/office/drawing/2014/main" id="{323CD1BD-1B84-41D3-9E22-C198B6F249BA}"/>
                  </a:ext>
                </a:extLst>
              </p:cNvPr>
              <p:cNvSpPr/>
              <p:nvPr/>
            </p:nvSpPr>
            <p:spPr>
              <a:xfrm>
                <a:off x="5210695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별: 꼭짓점 5개 13">
                <a:extLst>
                  <a:ext uri="{FF2B5EF4-FFF2-40B4-BE49-F238E27FC236}">
                    <a16:creationId xmlns:a16="http://schemas.microsoft.com/office/drawing/2014/main" id="{CE378782-01D5-4E15-9A46-6258D9DA948F}"/>
                  </a:ext>
                </a:extLst>
              </p:cNvPr>
              <p:cNvSpPr/>
              <p:nvPr/>
            </p:nvSpPr>
            <p:spPr>
              <a:xfrm>
                <a:off x="5902012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별: 꼭짓점 5개 14">
                <a:extLst>
                  <a:ext uri="{FF2B5EF4-FFF2-40B4-BE49-F238E27FC236}">
                    <a16:creationId xmlns:a16="http://schemas.microsoft.com/office/drawing/2014/main" id="{ECD1187B-3317-43DC-9378-C4F0B8304032}"/>
                  </a:ext>
                </a:extLst>
              </p:cNvPr>
              <p:cNvSpPr/>
              <p:nvPr/>
            </p:nvSpPr>
            <p:spPr>
              <a:xfrm>
                <a:off x="6593329" y="2392638"/>
                <a:ext cx="409055" cy="409055"/>
              </a:xfrm>
              <a:prstGeom prst="star5">
                <a:avLst>
                  <a:gd name="adj" fmla="val 25593"/>
                  <a:gd name="hf" fmla="val 105146"/>
                  <a:gd name="vf" fmla="val 110557"/>
                </a:avLst>
              </a:prstGeom>
              <a:solidFill>
                <a:srgbClr val="F24084"/>
              </a:solidFill>
              <a:ln>
                <a:noFill/>
              </a:ln>
              <a:effectLst>
                <a:glow rad="101600">
                  <a:srgbClr val="FF0066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73376" y="235091"/>
            <a:ext cx="2712723" cy="782205"/>
            <a:chOff x="5026724" y="391886"/>
            <a:chExt cx="2104976" cy="7822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60299" y="391886"/>
              <a:ext cx="20714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게임 스토리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5013849" y="603805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43141" y="612164"/>
              <a:ext cx="186686" cy="16093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78423" y="978097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스토리 </a:t>
            </a:r>
            <a:r>
              <a:rPr lang="en-US" altLang="ko-KR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그네를 타고 펼쳐지는 대결 구도 아래 적군 기지를 파괴하라</a:t>
            </a:r>
            <a:r>
              <a:rPr lang="en-US" altLang="ko-KR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endParaRPr lang="ko-KR" altLang="en-US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442438" y="1679331"/>
            <a:ext cx="6189785" cy="4378569"/>
            <a:chOff x="5442438" y="1679331"/>
            <a:chExt cx="6189785" cy="4378569"/>
          </a:xfrm>
        </p:grpSpPr>
        <p:sp>
          <p:nvSpPr>
            <p:cNvPr id="21" name="직사각형 20"/>
            <p:cNvSpPr/>
            <p:nvPr/>
          </p:nvSpPr>
          <p:spPr>
            <a:xfrm>
              <a:off x="5442438" y="1679331"/>
              <a:ext cx="6189785" cy="4378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486402" y="1784838"/>
              <a:ext cx="6101860" cy="3337022"/>
              <a:chOff x="5486402" y="1784838"/>
              <a:chExt cx="6101860" cy="333702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486402" y="2813536"/>
                <a:ext cx="61018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프로젝트의 목적</a:t>
                </a:r>
                <a:endParaRPr lang="en-US" altLang="ko-KR" sz="3600" dirty="0" smtClean="0">
                  <a:latin typeface="12롯데마트드림Light" pitchFamily="18" charset="-127"/>
                  <a:ea typeface="12롯데마트드림Light" pitchFamily="18" charset="-127"/>
                </a:endParaRPr>
              </a:p>
              <a:p>
                <a:pPr marL="742950" indent="-742950">
                  <a:buAutoNum type="arabicPeriod"/>
                </a:pP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창의 요소와 효과</a:t>
                </a:r>
                <a:endParaRPr lang="en-US" altLang="ko-KR" sz="3600" dirty="0" smtClean="0">
                  <a:latin typeface="12롯데마트드림Light" pitchFamily="18" charset="-127"/>
                  <a:ea typeface="12롯데마트드림Light" pitchFamily="18" charset="-127"/>
                </a:endParaRPr>
              </a:p>
              <a:p>
                <a:pPr marL="742950" indent="-742950">
                  <a:buAutoNum type="arabicPeriod"/>
                </a:pP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게임 설명</a:t>
                </a:r>
                <a:endParaRPr lang="en-US" altLang="ko-KR" sz="2800" dirty="0" smtClean="0">
                  <a:latin typeface="12롯데마트드림Light" pitchFamily="18" charset="-127"/>
                  <a:ea typeface="12롯데마트드림Light" pitchFamily="18" charset="-127"/>
                </a:endParaRPr>
              </a:p>
              <a:p>
                <a:r>
                  <a:rPr lang="en-US" altLang="ko-KR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4.   </a:t>
                </a: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게임 </a:t>
                </a:r>
                <a:r>
                  <a:rPr lang="en-US" altLang="ko-KR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Demo(</a:t>
                </a:r>
                <a:r>
                  <a:rPr lang="ko-KR" altLang="en-US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플레이</a:t>
                </a:r>
                <a:r>
                  <a:rPr lang="en-US" altLang="ko-KR" sz="3600" dirty="0" smtClean="0">
                    <a:latin typeface="12롯데마트드림Light" pitchFamily="18" charset="-127"/>
                    <a:ea typeface="12롯데마트드림Light" pitchFamily="18" charset="-127"/>
                  </a:rPr>
                  <a:t>)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16360" y="1784838"/>
                <a:ext cx="1468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 smtClean="0">
                    <a:latin typeface="12롯데마트드림Bold" pitchFamily="18" charset="-127"/>
                    <a:ea typeface="12롯데마트드림Bold" pitchFamily="18" charset="-127"/>
                  </a:rPr>
                  <a:t>Index</a:t>
                </a:r>
                <a:endParaRPr lang="ko-KR" altLang="en-US" sz="3600" dirty="0">
                  <a:latin typeface="12롯데마트드림Bold" pitchFamily="18" charset="-127"/>
                  <a:ea typeface="12롯데마트드림Bold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81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63869"/>
            <a:ext cx="12192000" cy="49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68215" y="1362808"/>
            <a:ext cx="11104685" cy="452596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Problem definition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: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noProof="0" dirty="0" smtClean="0"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대기 시간이 필수적인 게임은 재미는 있지만 시간이 갈수록 사용자가 흥미를 잃을 수 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55077"/>
            <a:ext cx="12192000" cy="579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"/>
          </p:nvPr>
        </p:nvSpPr>
        <p:spPr>
          <a:xfrm>
            <a:off x="839788" y="1496531"/>
            <a:ext cx="5157787" cy="823912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모바일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게임 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‘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놈 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4’</a:t>
            </a:r>
          </a:p>
          <a:p>
            <a:endParaRPr lang="en-US" altLang="ko-KR" dirty="0" smtClean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172200" y="1496531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APP 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게임 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‘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냥코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대전쟁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</a:t>
            </a:r>
          </a:p>
          <a:p>
            <a:endParaRPr lang="en-US" altLang="ko-KR" dirty="0" smtClean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3071" y="6119422"/>
            <a:ext cx="540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출처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네이버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블로그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&lt;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모바일게임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 동영상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&gt;, 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작성자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 ‘</a:t>
            </a:r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동영상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21726" y="6139941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12롯데마트드림Light" pitchFamily="18" charset="-127"/>
                <a:ea typeface="12롯데마트드림Light" pitchFamily="18" charset="-127"/>
              </a:rPr>
              <a:t>출처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: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유튜브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 ‘</a:t>
            </a:r>
            <a:r>
              <a:rPr lang="en-US" altLang="ko-KR" dirty="0" err="1" smtClean="0">
                <a:latin typeface="12롯데마트드림Light" pitchFamily="18" charset="-127"/>
                <a:ea typeface="12롯데마트드림Light" pitchFamily="18" charset="-127"/>
              </a:rPr>
              <a:t>HeopopGames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허팝게임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’, ‘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마믹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’, ‘TV</a:t>
            </a:r>
            <a:r>
              <a:rPr lang="ko-KR" altLang="en-US" dirty="0" err="1" smtClean="0">
                <a:latin typeface="12롯데마트드림Light" pitchFamily="18" charset="-127"/>
                <a:ea typeface="12롯데마트드림Light" pitchFamily="18" charset="-127"/>
              </a:rPr>
              <a:t>벵골</a:t>
            </a:r>
            <a:r>
              <a:rPr lang="en-US" altLang="ko-KR" dirty="0" smtClean="0">
                <a:latin typeface="12롯데마트드림Light" pitchFamily="18" charset="-127"/>
                <a:ea typeface="12롯데마트드림Light" pitchFamily="18" charset="-127"/>
              </a:rPr>
              <a:t>’</a:t>
            </a:r>
            <a:endParaRPr lang="ko-KR" altLang="en-US" dirty="0">
              <a:latin typeface="12롯데마트드림Light" pitchFamily="18" charset="-127"/>
              <a:ea typeface="12롯데마트드림Light" pitchFamily="18" charset="-127"/>
            </a:endParaRPr>
          </a:p>
        </p:txBody>
      </p:sp>
      <p:pic>
        <p:nvPicPr>
          <p:cNvPr id="21" name="냥코대전쟁.mp4">
            <a:hlinkClick r:id="" action="ppaction://media"/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223748" y="2344488"/>
            <a:ext cx="5410200" cy="3043238"/>
          </a:xfrm>
          <a:prstGeom prst="rect">
            <a:avLst/>
          </a:prstGeom>
        </p:spPr>
      </p:pic>
      <p:pic>
        <p:nvPicPr>
          <p:cNvPr id="22" name="놈4 축소.mp4">
            <a:hlinkClick r:id="" action="ppaction://media"/>
          </p:cNvPr>
          <p:cNvPicPr>
            <a:picLocks noGrp="1" noRot="1" noChangeAspect="1"/>
          </p:cNvPicPr>
          <p:nvPr>
            <p:ph sz="half" idx="2"/>
            <a:videoFile r:link="rId2"/>
          </p:nvPr>
        </p:nvPicPr>
        <p:blipFill>
          <a:blip r:embed="rId5" cstate="print"/>
          <a:stretch>
            <a:fillRect/>
          </a:stretch>
        </p:blipFill>
        <p:spPr>
          <a:xfrm>
            <a:off x="570767" y="2351209"/>
            <a:ext cx="54864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055077"/>
            <a:ext cx="12192000" cy="5794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 descr="할짓 없으니 제가하는 리세마라법 적어보기 - : 냥코대전쟁 헝그리앱 ..."/>
          <p:cNvPicPr>
            <a:picLocks noChangeAspect="1" noChangeArrowheads="1"/>
          </p:cNvPicPr>
          <p:nvPr/>
        </p:nvPicPr>
        <p:blipFill>
          <a:blip r:embed="rId2" cstate="print"/>
          <a:srcRect l="15319" t="34994" r="15345"/>
          <a:stretch>
            <a:fillRect/>
          </a:stretch>
        </p:blipFill>
        <p:spPr bwMode="auto">
          <a:xfrm>
            <a:off x="386860" y="1407763"/>
            <a:ext cx="5161085" cy="2719374"/>
          </a:xfrm>
          <a:prstGeom prst="rect">
            <a:avLst/>
          </a:prstGeom>
          <a:noFill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 l="5481" t="21667" r="36394" b="32820"/>
          <a:stretch>
            <a:fillRect/>
          </a:stretch>
        </p:blipFill>
        <p:spPr bwMode="auto">
          <a:xfrm>
            <a:off x="2488222" y="2593731"/>
            <a:ext cx="5389811" cy="237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 l="5337" t="21795" r="36394" b="32436"/>
          <a:stretch>
            <a:fillRect/>
          </a:stretch>
        </p:blipFill>
        <p:spPr bwMode="auto">
          <a:xfrm>
            <a:off x="6189786" y="4132384"/>
            <a:ext cx="5758961" cy="254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그룹 40"/>
          <p:cNvGrpSpPr/>
          <p:nvPr/>
        </p:nvGrpSpPr>
        <p:grpSpPr>
          <a:xfrm>
            <a:off x="541158" y="1439295"/>
            <a:ext cx="10891257" cy="4904944"/>
            <a:chOff x="541158" y="1439295"/>
            <a:chExt cx="10891257" cy="4904944"/>
          </a:xfrm>
        </p:grpSpPr>
        <p:grpSp>
          <p:nvGrpSpPr>
            <p:cNvPr id="28" name="그룹 27"/>
            <p:cNvGrpSpPr/>
            <p:nvPr/>
          </p:nvGrpSpPr>
          <p:grpSpPr>
            <a:xfrm>
              <a:off x="541158" y="1439295"/>
              <a:ext cx="10891257" cy="4899956"/>
              <a:chOff x="541158" y="1439295"/>
              <a:chExt cx="10891257" cy="4899956"/>
            </a:xfrm>
          </p:grpSpPr>
          <p:pic>
            <p:nvPicPr>
              <p:cNvPr id="25603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1158" y="1439295"/>
                <a:ext cx="5226423" cy="19453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606" name="Picture 6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b="17159"/>
              <a:stretch>
                <a:fillRect/>
              </a:stretch>
            </p:blipFill>
            <p:spPr bwMode="auto">
              <a:xfrm>
                <a:off x="1099037" y="3894312"/>
                <a:ext cx="4589586" cy="2444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" name="그룹 26"/>
              <p:cNvGrpSpPr/>
              <p:nvPr/>
            </p:nvGrpSpPr>
            <p:grpSpPr>
              <a:xfrm>
                <a:off x="6431489" y="1845437"/>
                <a:ext cx="5000926" cy="2279341"/>
                <a:chOff x="580293" y="2033952"/>
                <a:chExt cx="6774191" cy="3087566"/>
              </a:xfrm>
            </p:grpSpPr>
            <p:pic>
              <p:nvPicPr>
                <p:cNvPr id="25608" name="Picture 8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476" t="70888"/>
                <a:stretch>
                  <a:fillRect/>
                </a:stretch>
              </p:blipFill>
              <p:spPr bwMode="auto">
                <a:xfrm>
                  <a:off x="580293" y="3261945"/>
                  <a:ext cx="6736091" cy="18595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8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b="80638"/>
                <a:stretch>
                  <a:fillRect/>
                </a:stretch>
              </p:blipFill>
              <p:spPr bwMode="auto">
                <a:xfrm>
                  <a:off x="586153" y="2033952"/>
                  <a:ext cx="6768331" cy="12367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29" name="직사각형 28"/>
            <p:cNvSpPr/>
            <p:nvPr/>
          </p:nvSpPr>
          <p:spPr>
            <a:xfrm>
              <a:off x="7663992" y="2724346"/>
              <a:ext cx="3299381" cy="282805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523348" y="3527195"/>
              <a:ext cx="4630133" cy="526331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524922" y="2018907"/>
              <a:ext cx="988242" cy="1586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4166" y="1681115"/>
              <a:ext cx="1250622" cy="1759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256909" y="4122655"/>
              <a:ext cx="1316609" cy="1476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64764" y="4818668"/>
              <a:ext cx="2194874" cy="252953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28335" y="5073191"/>
              <a:ext cx="3299381" cy="282805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195687" y="5761348"/>
              <a:ext cx="2198016" cy="337794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227057" y="6025299"/>
              <a:ext cx="2411690" cy="318940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283616" y="2791906"/>
              <a:ext cx="3373225" cy="271806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399734" y="195496"/>
            <a:ext cx="4067942" cy="782205"/>
            <a:chOff x="5026724" y="391886"/>
            <a:chExt cx="2099303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268675" y="391886"/>
              <a:ext cx="16546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1.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프로젝트의 목적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63869"/>
            <a:ext cx="12192000" cy="49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68215" y="1362808"/>
            <a:ext cx="11104685" cy="452596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Problem definition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: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noProof="0" dirty="0" smtClean="0"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대기 시간이 필수적인 게임은 재미는 있지만 시간이 갈수록 사용자가 흥미를 잃을 수 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플레이</a:t>
            </a:r>
            <a:r>
              <a:rPr kumimoji="0" lang="ko-KR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시간이 지나도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루즈하지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않도록</a:t>
            </a:r>
            <a:r>
              <a:rPr lang="en-US" altLang="ko-KR" sz="2400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대기 시간에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재미있는 </a:t>
            </a: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요소를 넣어 창의적인 액션 게임을 만들어보자</a:t>
            </a:r>
            <a:r>
              <a:rPr lang="en-US" altLang="ko-KR" sz="2400" dirty="0" smtClean="0">
                <a:latin typeface="12롯데마트드림Light" pitchFamily="18" charset="-127"/>
                <a:ea typeface="12롯데마트드림Light" pitchFamily="18" charset="-127"/>
              </a:rPr>
              <a:t>.</a:t>
            </a: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336522" y="4086585"/>
          <a:ext cx="7920879" cy="14562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40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18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Feature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</a:t>
                      </a:r>
                      <a:r>
                        <a:rPr lang="en-US" altLang="ko-KR" baseline="0" dirty="0" smtClean="0"/>
                        <a:t> waiting 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Waiting</a:t>
                      </a:r>
                      <a:r>
                        <a:rPr lang="en-US" altLang="ko-KR" baseline="0" dirty="0" smtClean="0"/>
                        <a:t> time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Requirement</a:t>
                      </a:r>
                      <a:r>
                        <a:rPr lang="en-US" altLang="ko-KR" baseline="0" dirty="0" smtClean="0"/>
                        <a:t> (Purpose)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Busy action</a:t>
                      </a:r>
                      <a:r>
                        <a:rPr lang="en-US" altLang="ko-KR" baseline="0" dirty="0" smtClean="0"/>
                        <a:t>, so make interest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Loose interest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-396556" y="195496"/>
            <a:ext cx="5736589" cy="782205"/>
            <a:chOff x="4615790" y="391886"/>
            <a:chExt cx="2960425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4615790" y="391886"/>
              <a:ext cx="29604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프로젝트와 창의 요소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1063869"/>
            <a:ext cx="12192000" cy="49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9807" y="1046377"/>
            <a:ext cx="88714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12롯데마트드림Bold" pitchFamily="18" charset="-127"/>
                <a:ea typeface="12롯데마트드림Bold" pitchFamily="18" charset="-127"/>
              </a:rPr>
              <a:t>대기 시간을 줄이기 위한 창의적 해결방안</a:t>
            </a:r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3200" dirty="0" smtClean="0">
                <a:latin typeface="12롯데마트드림Bold" pitchFamily="18" charset="-127"/>
                <a:ea typeface="12롯데마트드림Bold" pitchFamily="18" charset="-127"/>
              </a:rPr>
              <a:t>기존 게임의 장점 결합</a:t>
            </a:r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두 게임의 단점은 빼고</a:t>
            </a:r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장점을 극대화</a:t>
            </a:r>
            <a:endParaRPr lang="en-US" altLang="ko-KR" sz="3200" dirty="0" smtClean="0">
              <a:latin typeface="12롯데마트드림Medium" pitchFamily="18" charset="-127"/>
              <a:ea typeface="12롯데마트드림Medium" pitchFamily="18" charset="-127"/>
            </a:endParaRPr>
          </a:p>
          <a:p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3200" dirty="0" smtClean="0">
                <a:latin typeface="12롯데마트드림Bold" pitchFamily="18" charset="-127"/>
                <a:ea typeface="12롯데마트드림Bold" pitchFamily="18" charset="-127"/>
              </a:rPr>
              <a:t>추억의 놀이</a:t>
            </a:r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추억 요소를 넣은 디자인적 창의성</a:t>
            </a:r>
            <a:endParaRPr lang="en-US" altLang="ko-KR" sz="3200" dirty="0" smtClean="0">
              <a:latin typeface="12롯데마트드림Medium" pitchFamily="18" charset="-127"/>
              <a:ea typeface="12롯데마트드림Medium" pitchFamily="18" charset="-127"/>
            </a:endParaRPr>
          </a:p>
          <a:p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Bold" pitchFamily="18" charset="-127"/>
                <a:ea typeface="12롯데마트드림Bold" pitchFamily="18" charset="-127"/>
              </a:rPr>
              <a:t>3. 2Players </a:t>
            </a:r>
            <a:r>
              <a:rPr lang="ko-KR" altLang="en-US" sz="3200" dirty="0" smtClean="0">
                <a:latin typeface="12롯데마트드림Bold" pitchFamily="18" charset="-127"/>
                <a:ea typeface="12롯데마트드림Bold" pitchFamily="18" charset="-127"/>
              </a:rPr>
              <a:t>협동게임</a:t>
            </a:r>
            <a:endParaRPr lang="en-US" altLang="ko-KR" sz="32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   -1P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게임을 </a:t>
            </a:r>
            <a:r>
              <a:rPr lang="en-US" altLang="ko-KR" sz="3200" dirty="0" smtClean="0">
                <a:latin typeface="12롯데마트드림Medium" pitchFamily="18" charset="-127"/>
                <a:ea typeface="12롯데마트드림Medium" pitchFamily="18" charset="-127"/>
              </a:rPr>
              <a:t>2P</a:t>
            </a:r>
            <a:r>
              <a:rPr lang="ko-KR" altLang="en-US" sz="3200" dirty="0" smtClean="0">
                <a:latin typeface="12롯데마트드림Medium" pitchFamily="18" charset="-127"/>
                <a:ea typeface="12롯데마트드림Medium" pitchFamily="18" charset="-127"/>
              </a:rPr>
              <a:t>로 바꾼 대결 게임</a:t>
            </a:r>
            <a:endParaRPr lang="en-US" altLang="ko-KR" sz="32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229691" cy="782205"/>
            <a:chOff x="5026724" y="391886"/>
            <a:chExt cx="2124696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40592" y="391886"/>
              <a:ext cx="2110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5846" y="1028695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기존 게임의 장점 결합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-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두 게임의 단점은 빼고</a:t>
            </a:r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장점을 극대화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846" y="1028695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1.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기존 게임의 장점 결합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-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두 게임의 단점은 빼고</a:t>
            </a:r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, 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장점을 극대화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0346" y="2138834"/>
            <a:ext cx="62733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space </a:t>
            </a:r>
            <a:r>
              <a:rPr lang="en-US" altLang="ko-KR" sz="32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seperation</a:t>
            </a:r>
            <a:r>
              <a:rPr lang="en-US" altLang="ko-KR" sz="3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&amp; combine</a:t>
            </a:r>
            <a:endParaRPr lang="ko-KR" altLang="en-US" sz="32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9" name="내용 개체 틀 6"/>
          <p:cNvSpPr txBox="1">
            <a:spLocks/>
          </p:cNvSpPr>
          <p:nvPr/>
        </p:nvSpPr>
        <p:spPr>
          <a:xfrm>
            <a:off x="6335486" y="2192690"/>
            <a:ext cx="5856514" cy="45906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 smtClean="0">
                <a:latin typeface="12롯데마트드림Medium" pitchFamily="18" charset="-127"/>
                <a:ea typeface="12롯데마트드림Medium" pitchFamily="18" charset="-127"/>
              </a:rPr>
              <a:t>줄타기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 운동 대결의 단점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: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진자가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움직이는 시간에 대해 감각이 익숙해지기 </a:t>
            </a: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쉬움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해결방법</a:t>
            </a:r>
            <a:r>
              <a:rPr kumimoji="0" lang="en-US" altLang="ko-KR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Medium" pitchFamily="18" charset="-127"/>
                <a:ea typeface="12롯데마트드림Medium" pitchFamily="18" charset="-127"/>
              </a:rPr>
              <a:t>: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 smtClean="0"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2롯데마트드림Light" pitchFamily="18" charset="-127"/>
                <a:ea typeface="12롯데마트드림Light" pitchFamily="18" charset="-127"/>
              </a:rPr>
              <a:t> 공간을 분할해 다른 게임을 넣어 신경을 분산시켜 긴장감을 높임</a:t>
            </a:r>
            <a:endParaRPr lang="en-US" altLang="ko-KR" sz="2400" dirty="0" smtClean="0">
              <a:latin typeface="12롯데마트드림Light" pitchFamily="18" charset="-127"/>
              <a:ea typeface="12롯데마트드림Light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 smtClean="0">
                <a:latin typeface="12롯데마트드림Light" pitchFamily="18" charset="-127"/>
                <a:ea typeface="12롯데마트드림Light" pitchFamily="18" charset="-127"/>
              </a:rPr>
              <a:t>두 게임이 따로 놀지 않도록 공격을 동기화함</a:t>
            </a:r>
            <a:endParaRPr lang="en-US" altLang="ko-KR" sz="2400" dirty="0" smtClean="0">
              <a:latin typeface="12롯데마트드림Light" pitchFamily="18" charset="-127"/>
              <a:ea typeface="12롯데마트드림Light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38133" y="3173220"/>
            <a:ext cx="5760639" cy="2804350"/>
            <a:chOff x="527382" y="3789040"/>
            <a:chExt cx="5760639" cy="2804350"/>
          </a:xfrm>
        </p:grpSpPr>
        <p:grpSp>
          <p:nvGrpSpPr>
            <p:cNvPr id="30" name="그룹 29"/>
            <p:cNvGrpSpPr/>
            <p:nvPr/>
          </p:nvGrpSpPr>
          <p:grpSpPr>
            <a:xfrm>
              <a:off x="527382" y="3789040"/>
              <a:ext cx="2797911" cy="2804350"/>
              <a:chOff x="467544" y="3501008"/>
              <a:chExt cx="2098433" cy="2804350"/>
            </a:xfrm>
          </p:grpSpPr>
          <p:pic>
            <p:nvPicPr>
              <p:cNvPr id="31" name="그림 12" descr="스크린샷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62BD76BB-92E1-471D-9353-56BD01000B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6426" t="36700" r="80383" b="32000"/>
              <a:stretch/>
            </p:blipFill>
            <p:spPr>
              <a:xfrm>
                <a:off x="467544" y="3501008"/>
                <a:ext cx="2098433" cy="2804350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611560" y="5157192"/>
                <a:ext cx="1800200" cy="864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Other Game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3" name="Picture 2" descr="냥코 대전쟁 for Android - APK Downloa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3712" y="4797152"/>
              <a:ext cx="2784309" cy="1468288"/>
            </a:xfrm>
            <a:prstGeom prst="rect">
              <a:avLst/>
            </a:prstGeom>
            <a:noFill/>
          </p:spPr>
        </p:pic>
        <p:cxnSp>
          <p:nvCxnSpPr>
            <p:cNvPr id="34" name="구부러진 연결선 33"/>
            <p:cNvCxnSpPr/>
            <p:nvPr/>
          </p:nvCxnSpPr>
          <p:spPr>
            <a:xfrm flipV="1">
              <a:off x="2735627" y="5301208"/>
              <a:ext cx="1344149" cy="8640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835268"/>
            <a:ext cx="12192000" cy="602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1">
            <a:extLst>
              <a:ext uri="{FF2B5EF4-FFF2-40B4-BE49-F238E27FC236}">
                <a16:creationId xmlns:a16="http://schemas.microsoft.com/office/drawing/2014/main" id="{CD0535E9-54C6-4FC6-A58F-613E94837212}"/>
              </a:ext>
            </a:extLst>
          </p:cNvPr>
          <p:cNvGrpSpPr/>
          <p:nvPr/>
        </p:nvGrpSpPr>
        <p:grpSpPr>
          <a:xfrm>
            <a:off x="281349" y="87920"/>
            <a:ext cx="4432891" cy="782205"/>
            <a:chOff x="5026724" y="391886"/>
            <a:chExt cx="2124696" cy="7822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F6A9BF-75AA-43B8-B549-5714939703BD}"/>
                </a:ext>
              </a:extLst>
            </p:cNvPr>
            <p:cNvSpPr txBox="1"/>
            <p:nvPr/>
          </p:nvSpPr>
          <p:spPr>
            <a:xfrm>
              <a:off x="5040592" y="391886"/>
              <a:ext cx="2110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2. </a:t>
              </a:r>
              <a:r>
                <a:rPr lang="ko-KR" altLang="en-US" sz="3200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창의적 요소와 효과</a:t>
              </a:r>
              <a:endPara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92472B-7961-4F5B-9DB3-BD0C436E5750}"/>
                </a:ext>
              </a:extLst>
            </p:cNvPr>
            <p:cNvSpPr txBox="1"/>
            <p:nvPr/>
          </p:nvSpPr>
          <p:spPr>
            <a:xfrm>
              <a:off x="6028884" y="86631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2D8456F8-A940-4B03-916D-BFD37D7BB879}"/>
                </a:ext>
              </a:extLst>
            </p:cNvPr>
            <p:cNvSpPr/>
            <p:nvPr/>
          </p:nvSpPr>
          <p:spPr>
            <a:xfrm rot="5400000">
              <a:off x="4945870" y="671784"/>
              <a:ext cx="242876" cy="8116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B319414-0F42-406D-95E0-37B266282613}"/>
                </a:ext>
              </a:extLst>
            </p:cNvPr>
            <p:cNvSpPr/>
            <p:nvPr/>
          </p:nvSpPr>
          <p:spPr>
            <a:xfrm rot="16200000" flipH="1">
              <a:off x="6954957" y="671528"/>
              <a:ext cx="243309" cy="988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5846" y="821301"/>
            <a:ext cx="8871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2.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추억의 놀이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   -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추억 요소를 넣은 디자인적 창의성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55500" y="2558534"/>
            <a:ext cx="2135521" cy="3193046"/>
            <a:chOff x="555500" y="2558534"/>
            <a:chExt cx="2135521" cy="3193046"/>
          </a:xfrm>
        </p:grpSpPr>
        <p:pic>
          <p:nvPicPr>
            <p:cNvPr id="10" name="그림 5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F104438-BBA2-4398-A35C-9A81F560E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439" t="37542" r="80403" b="31818"/>
            <a:stretch/>
          </p:blipFill>
          <p:spPr>
            <a:xfrm>
              <a:off x="573505" y="2969655"/>
              <a:ext cx="2107338" cy="278192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55500" y="2558534"/>
              <a:ext cx="21355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모티브 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– 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줄타기 게임</a:t>
              </a:r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70741" y="859013"/>
            <a:ext cx="6121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12롯데마트드림Bold" pitchFamily="18" charset="-127"/>
                <a:ea typeface="12롯데마트드림Bold" pitchFamily="18" charset="-127"/>
              </a:rPr>
              <a:t>3. 2Players </a:t>
            </a:r>
            <a:r>
              <a:rPr lang="ko-KR" altLang="en-US" sz="2800" dirty="0" smtClean="0">
                <a:latin typeface="12롯데마트드림Bold" pitchFamily="18" charset="-127"/>
                <a:ea typeface="12롯데마트드림Bold" pitchFamily="18" charset="-127"/>
              </a:rPr>
              <a:t>협동게임</a:t>
            </a:r>
            <a:endParaRPr lang="en-US" altLang="ko-KR" sz="2800" dirty="0" smtClean="0">
              <a:latin typeface="12롯데마트드림Bold" pitchFamily="18" charset="-127"/>
              <a:ea typeface="12롯데마트드림Bold" pitchFamily="18" charset="-127"/>
            </a:endParaRPr>
          </a:p>
          <a:p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   -1P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게임을 </a:t>
            </a:r>
            <a:r>
              <a:rPr lang="en-US" altLang="ko-KR" sz="2800" dirty="0" smtClean="0">
                <a:latin typeface="12롯데마트드림Medium" pitchFamily="18" charset="-127"/>
                <a:ea typeface="12롯데마트드림Medium" pitchFamily="18" charset="-127"/>
              </a:rPr>
              <a:t>2P</a:t>
            </a:r>
            <a:r>
              <a:rPr lang="ko-KR" altLang="en-US" sz="2800" dirty="0" smtClean="0">
                <a:latin typeface="12롯데마트드림Medium" pitchFamily="18" charset="-127"/>
                <a:ea typeface="12롯데마트드림Medium" pitchFamily="18" charset="-127"/>
              </a:rPr>
              <a:t>로 바꾼 대결 게임</a:t>
            </a:r>
            <a:endParaRPr lang="en-US" altLang="ko-KR" sz="2800" dirty="0" smtClean="0">
              <a:latin typeface="12롯데마트드림Medium" pitchFamily="18" charset="-127"/>
              <a:ea typeface="12롯데마트드림Medium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536699" y="2243580"/>
            <a:ext cx="4917318" cy="4435310"/>
            <a:chOff x="2536699" y="2253007"/>
            <a:chExt cx="4917318" cy="4435310"/>
          </a:xfrm>
        </p:grpSpPr>
        <p:pic>
          <p:nvPicPr>
            <p:cNvPr id="4098" name="Picture 2" descr="D+1502 &quot;그네 바이킹&quot; : 네이버 블로그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27535" y="2253007"/>
              <a:ext cx="3326482" cy="4435310"/>
            </a:xfrm>
            <a:prstGeom prst="rect">
              <a:avLst/>
            </a:prstGeom>
            <a:noFill/>
          </p:spPr>
        </p:pic>
        <p:sp>
          <p:nvSpPr>
            <p:cNvPr id="16" name="직사각형 15"/>
            <p:cNvSpPr/>
            <p:nvPr/>
          </p:nvSpPr>
          <p:spPr>
            <a:xfrm>
              <a:off x="2536699" y="2569532"/>
              <a:ext cx="1502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-&gt;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바이킹 그네</a:t>
              </a:r>
              <a:endParaRPr lang="en-US" altLang="ko-KR" dirty="0" smtClean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686872" y="3831996"/>
            <a:ext cx="1271502" cy="2846895"/>
            <a:chOff x="7686872" y="3831996"/>
            <a:chExt cx="1271502" cy="2846895"/>
          </a:xfrm>
        </p:grpSpPr>
        <p:grpSp>
          <p:nvGrpSpPr>
            <p:cNvPr id="29" name="그룹 28"/>
            <p:cNvGrpSpPr/>
            <p:nvPr/>
          </p:nvGrpSpPr>
          <p:grpSpPr>
            <a:xfrm>
              <a:off x="7686872" y="4085676"/>
              <a:ext cx="1271502" cy="2593215"/>
              <a:chOff x="8412737" y="4076249"/>
              <a:chExt cx="1271502" cy="2593215"/>
            </a:xfrm>
          </p:grpSpPr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526805" y="4433871"/>
                <a:ext cx="1005768" cy="22355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8412737" y="4076249"/>
                <a:ext cx="12715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>
                    <a:latin typeface="12롯데마트드림Medium" pitchFamily="18" charset="-127"/>
                    <a:ea typeface="12롯데마트드림Medium" pitchFamily="18" charset="-127"/>
                  </a:rPr>
                  <a:t>꽈배기 공격</a:t>
                </a:r>
                <a:endParaRPr lang="en-US" altLang="ko-KR" dirty="0" smtClean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p:grpSp>
        <p:sp>
          <p:nvSpPr>
            <p:cNvPr id="30" name="아래쪽 화살표 29"/>
            <p:cNvSpPr/>
            <p:nvPr/>
          </p:nvSpPr>
          <p:spPr>
            <a:xfrm rot="3286126">
              <a:off x="8455843" y="3789575"/>
              <a:ext cx="301658" cy="3864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282261" y="2770638"/>
            <a:ext cx="2793477" cy="2049021"/>
            <a:chOff x="9272834" y="2770638"/>
            <a:chExt cx="2793477" cy="2049021"/>
          </a:xfrm>
        </p:grpSpPr>
        <p:grpSp>
          <p:nvGrpSpPr>
            <p:cNvPr id="26" name="그룹 25"/>
            <p:cNvGrpSpPr/>
            <p:nvPr/>
          </p:nvGrpSpPr>
          <p:grpSpPr>
            <a:xfrm>
              <a:off x="9273227" y="2770638"/>
              <a:ext cx="2793084" cy="2049021"/>
              <a:chOff x="9320361" y="2761210"/>
              <a:chExt cx="2793084" cy="2049021"/>
            </a:xfrm>
          </p:grpSpPr>
          <p:pic>
            <p:nvPicPr>
              <p:cNvPr id="4102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7940"/>
              <a:stretch>
                <a:fillRect/>
              </a:stretch>
            </p:blipFill>
            <p:spPr bwMode="auto">
              <a:xfrm>
                <a:off x="9320361" y="2790333"/>
                <a:ext cx="2793084" cy="20198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9487396" y="2761210"/>
                <a:ext cx="998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err="1" smtClean="0">
                    <a:latin typeface="12롯데마트드림Medium" pitchFamily="18" charset="-127"/>
                    <a:ea typeface="12롯데마트드림Medium" pitchFamily="18" charset="-127"/>
                  </a:rPr>
                  <a:t>바닥차기</a:t>
                </a:r>
                <a:endParaRPr lang="en-US" altLang="ko-KR" dirty="0" smtClean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p:grpSp>
        <p:sp>
          <p:nvSpPr>
            <p:cNvPr id="32" name="아래쪽 화살표 31"/>
            <p:cNvSpPr/>
            <p:nvPr/>
          </p:nvSpPr>
          <p:spPr>
            <a:xfrm rot="14242211">
              <a:off x="9315255" y="3423500"/>
              <a:ext cx="301658" cy="3864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60719" y="2118607"/>
            <a:ext cx="4431281" cy="2613650"/>
            <a:chOff x="7760719" y="2118607"/>
            <a:chExt cx="4431281" cy="2613650"/>
          </a:xfrm>
        </p:grpSpPr>
        <p:sp>
          <p:nvSpPr>
            <p:cNvPr id="18" name="직사각형 17"/>
            <p:cNvSpPr/>
            <p:nvPr/>
          </p:nvSpPr>
          <p:spPr>
            <a:xfrm>
              <a:off x="7760719" y="2118607"/>
              <a:ext cx="44312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-&gt; 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바이킹 그네를 타고 있는 플레이어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&amp;</a:t>
              </a:r>
            </a:p>
            <a:p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바이킹 그네에서 파생된 여러 킥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(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공격</a:t>
              </a:r>
              <a:r>
                <a:rPr lang="en-US" altLang="ko-KR" dirty="0" smtClean="0">
                  <a:latin typeface="12롯데마트드림Medium" pitchFamily="18" charset="-127"/>
                  <a:ea typeface="12롯데마트드림Medium" pitchFamily="18" charset="-127"/>
                </a:rPr>
                <a:t>) </a:t>
              </a:r>
              <a:r>
                <a:rPr lang="ko-KR" altLang="en-US" dirty="0" smtClean="0">
                  <a:latin typeface="12롯데마트드림Medium" pitchFamily="18" charset="-127"/>
                  <a:ea typeface="12롯데마트드림Medium" pitchFamily="18" charset="-127"/>
                </a:rPr>
                <a:t>형태</a:t>
              </a:r>
              <a:endParaRPr lang="en-US" altLang="ko-KR" dirty="0" smtClean="0">
                <a:latin typeface="12롯데마트드림Medium" pitchFamily="18" charset="-127"/>
                <a:ea typeface="12롯데마트드림Medium" pitchFamily="18" charset="-127"/>
              </a:endParaRP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46803" y="2205875"/>
              <a:ext cx="1216579" cy="2526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4" name="그룹 33"/>
          <p:cNvGrpSpPr/>
          <p:nvPr/>
        </p:nvGrpSpPr>
        <p:grpSpPr>
          <a:xfrm>
            <a:off x="9456655" y="4300193"/>
            <a:ext cx="2436071" cy="2557807"/>
            <a:chOff x="9456655" y="4300193"/>
            <a:chExt cx="2436071" cy="2557807"/>
          </a:xfrm>
        </p:grpSpPr>
        <p:grpSp>
          <p:nvGrpSpPr>
            <p:cNvPr id="27" name="그룹 26"/>
            <p:cNvGrpSpPr/>
            <p:nvPr/>
          </p:nvGrpSpPr>
          <p:grpSpPr>
            <a:xfrm>
              <a:off x="9580092" y="4564872"/>
              <a:ext cx="2312634" cy="2293128"/>
              <a:chOff x="9608373" y="4428183"/>
              <a:chExt cx="2312634" cy="2293128"/>
            </a:xfrm>
          </p:grpSpPr>
          <p:pic>
            <p:nvPicPr>
              <p:cNvPr id="4103" name="Picture 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742734" y="4822902"/>
                <a:ext cx="2178273" cy="1898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9608373" y="4428183"/>
                <a:ext cx="9989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err="1" smtClean="0">
                    <a:latin typeface="12롯데마트드림Medium" pitchFamily="18" charset="-127"/>
                    <a:ea typeface="12롯데마트드림Medium" pitchFamily="18" charset="-127"/>
                  </a:rPr>
                  <a:t>날아차기</a:t>
                </a:r>
                <a:endParaRPr lang="en-US" altLang="ko-KR" dirty="0" smtClean="0">
                  <a:latin typeface="12롯데마트드림Medium" pitchFamily="18" charset="-127"/>
                  <a:ea typeface="12롯데마트드림Medium" pitchFamily="18" charset="-127"/>
                </a:endParaRPr>
              </a:p>
            </p:txBody>
          </p:sp>
        </p:grpSp>
        <p:sp>
          <p:nvSpPr>
            <p:cNvPr id="31" name="아래쪽 화살표 30"/>
            <p:cNvSpPr/>
            <p:nvPr/>
          </p:nvSpPr>
          <p:spPr>
            <a:xfrm rot="19546568">
              <a:off x="9456655" y="4300193"/>
              <a:ext cx="301658" cy="386499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7421</TotalTime>
  <Words>592</Words>
  <Application>Microsoft Office PowerPoint</Application>
  <PresentationFormat>와이드스크린</PresentationFormat>
  <Paragraphs>146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12롯데마트드림Bold</vt:lpstr>
      <vt:lpstr>Arial</vt:lpstr>
      <vt:lpstr>Arial Unicode MS</vt:lpstr>
      <vt:lpstr>야놀자 야체 B</vt:lpstr>
      <vt:lpstr>12롯데마트드림Light</vt:lpstr>
      <vt:lpstr>12롯데마트드림Medium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좌민주</dc:creator>
  <cp:lastModifiedBy>Windows 사용자</cp:lastModifiedBy>
  <cp:revision>230</cp:revision>
  <dcterms:created xsi:type="dcterms:W3CDTF">2020-06-14T02:50:11Z</dcterms:created>
  <dcterms:modified xsi:type="dcterms:W3CDTF">2020-11-03T04:35:44Z</dcterms:modified>
</cp:coreProperties>
</file>